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57" r:id="rId4"/>
    <p:sldId id="258" r:id="rId5"/>
    <p:sldId id="271" r:id="rId6"/>
    <p:sldId id="259" r:id="rId7"/>
    <p:sldId id="260" r:id="rId8"/>
    <p:sldId id="263" r:id="rId9"/>
    <p:sldId id="282" r:id="rId10"/>
    <p:sldId id="272" r:id="rId11"/>
    <p:sldId id="266" r:id="rId12"/>
    <p:sldId id="283" r:id="rId13"/>
    <p:sldId id="276" r:id="rId14"/>
    <p:sldId id="267" r:id="rId15"/>
    <p:sldId id="281" r:id="rId16"/>
    <p:sldId id="270" r:id="rId17"/>
    <p:sldId id="299" r:id="rId18"/>
    <p:sldId id="30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400" autoAdjust="0"/>
  </p:normalViewPr>
  <p:slideViewPr>
    <p:cSldViewPr>
      <p:cViewPr>
        <p:scale>
          <a:sx n="100" d="100"/>
          <a:sy n="100" d="100"/>
        </p:scale>
        <p:origin x="-186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9EB12B-081A-45D5-AE07-5FF77C6F344F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CDD91-11F3-4CF1-A2FD-14418006C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773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0A5750-3032-477A-A403-6102EE6828F2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683E90-98EB-44C6-8D72-3B4115329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44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E3582-458B-4CF3-8454-AC610EE9B5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sp>
        <p:nvSpPr>
          <p:cNvPr id="23557" name="Верхний колонтитул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F45C-4023-4963-934B-08CECBCAC36E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1D1E-5C27-4C85-A91C-CA21707CC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A47D-094E-438C-B01D-A376E434DACA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9CB7-A320-48E5-8F17-0FB6F1A57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34C2-ABCD-42D0-8DDD-4F2CC5D10029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E463-F5A1-4732-9671-79D334124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5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E27D-06A3-40D5-BDE4-C3E7DF4A941A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F58D-EC31-4F4E-95F5-134316BF8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9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DFE0-40D1-49B1-9FFE-1DB96D719E6F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220C-1569-4AB6-8D85-D80737DD6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1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B0F6-D7C3-429B-9AC4-B195B0B835D8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4F4-4CA5-4F8F-B466-5CED32931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C12D-3F2D-4AD0-90CA-8D58B04EA293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0787-8BAE-4804-90F7-89627E02D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8E3B-019C-489A-A75C-2F7C2EAEB836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3BD4-834B-4CA1-ADCA-AB20E9771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5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1D0E-37F6-46F3-974B-FC8C529E66A6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4211-CFAD-4CF4-A14F-0AB3A1E84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7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73D6-1560-4245-B344-7A4DDF0244E0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0FB9-E2D1-46A9-AB09-579087070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6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34AC-10D4-4623-ADDC-E919351A4BD3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F6E5-52C7-4AF3-8BCF-4466DD457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EF85A-E162-4801-8970-CF4200E403E8}" type="datetime1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55440-60A6-4849-B654-20978C085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artem\Desktop\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4763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4"/>
          <p:cNvSpPr>
            <a:spLocks noChangeArrowheads="1"/>
          </p:cNvSpPr>
          <p:nvPr/>
        </p:nvSpPr>
        <p:spPr bwMode="auto">
          <a:xfrm>
            <a:off x="1116013" y="3175"/>
            <a:ext cx="80279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/>
            <a:r>
              <a:rPr lang="ru-RU" altLang="ru-RU" sz="2000">
                <a:latin typeface="Arial" charset="0"/>
              </a:rPr>
              <a:t>Министерство образования и науки Российской Федерации</a:t>
            </a:r>
          </a:p>
          <a:p>
            <a:pPr algn="ctr" hangingPunct="0"/>
            <a:r>
              <a:rPr lang="ru-RU" altLang="ru-RU" sz="2000">
                <a:latin typeface="Arial" charset="0"/>
              </a:rPr>
              <a:t>ФГБОУ ВО «Владимирский государственный университет</a:t>
            </a:r>
          </a:p>
          <a:p>
            <a:pPr algn="ctr" hangingPunct="0"/>
            <a:r>
              <a:rPr lang="ru-RU" altLang="ru-RU" sz="2000">
                <a:latin typeface="Arial" charset="0"/>
              </a:rPr>
              <a:t>имени А.Г. и Н.Г. Столетовых»</a:t>
            </a:r>
          </a:p>
          <a:p>
            <a:pPr algn="ctr" hangingPunct="0"/>
            <a:r>
              <a:rPr lang="ru-RU" altLang="ru-RU" sz="2000">
                <a:latin typeface="Arial" charset="0"/>
              </a:rPr>
              <a:t>Институт архитектуры, строительства и энергетики</a:t>
            </a:r>
          </a:p>
          <a:p>
            <a:pPr algn="ctr" hangingPunct="0"/>
            <a:r>
              <a:rPr lang="ru-RU" altLang="ru-RU" sz="2000">
                <a:latin typeface="Arial" charset="0"/>
              </a:rPr>
              <a:t>Кафедра химических технологий</a:t>
            </a:r>
          </a:p>
          <a:p>
            <a:pPr algn="ctr" hangingPunct="0"/>
            <a:endParaRPr lang="ru-RU" altLang="ru-RU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-12700" y="1916113"/>
            <a:ext cx="9144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Arial" charset="0"/>
              </a:rPr>
              <a:t>Выпускная квалификационная работа</a:t>
            </a:r>
          </a:p>
          <a:p>
            <a:pPr algn="ctr" eaLnBrk="1" hangingPunct="1"/>
            <a:r>
              <a:rPr lang="ru-RU" altLang="ru-RU" sz="2800" dirty="0">
                <a:latin typeface="Arial" charset="0"/>
              </a:rPr>
              <a:t>на тему:</a:t>
            </a:r>
          </a:p>
          <a:p>
            <a:pPr algn="ctr" eaLnBrk="1" hangingPunct="1"/>
            <a:r>
              <a:rPr lang="ru-RU" altLang="ru-RU" sz="2800" dirty="0">
                <a:latin typeface="Arial" charset="0"/>
              </a:rPr>
              <a:t>«Технология изготовления изделий сантехнического</a:t>
            </a:r>
          </a:p>
          <a:p>
            <a:pPr algn="ctr" eaLnBrk="1" hangingPunct="1"/>
            <a:r>
              <a:rPr lang="ru-RU" altLang="ru-RU" sz="2800" dirty="0">
                <a:latin typeface="Arial" charset="0"/>
              </a:rPr>
              <a:t> назначения методом литья под давлением </a:t>
            </a:r>
          </a:p>
          <a:p>
            <a:pPr algn="ctr" eaLnBrk="1" hangingPunct="1"/>
            <a:r>
              <a:rPr lang="ru-RU" altLang="ru-RU" sz="2800" dirty="0">
                <a:latin typeface="Arial" charset="0"/>
              </a:rPr>
              <a:t>производительностью 1600 т/год»</a:t>
            </a: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-19050" y="4724400"/>
            <a:ext cx="9150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Arial" charset="0"/>
              </a:rPr>
              <a:t>Выполнил: Кочуров Дмитрий Валерьевич</a:t>
            </a:r>
          </a:p>
          <a:p>
            <a:pPr eaLnBrk="1" hangingPunct="1"/>
            <a:r>
              <a:rPr lang="ru-RU" altLang="ru-RU" sz="2000">
                <a:latin typeface="Arial" charset="0"/>
              </a:rPr>
              <a:t>Группа: ХТ–113</a:t>
            </a:r>
          </a:p>
          <a:p>
            <a:pPr eaLnBrk="1" hangingPunct="1"/>
            <a:r>
              <a:rPr lang="ru-RU" altLang="ru-RU" sz="2000">
                <a:latin typeface="Arial" charset="0"/>
              </a:rPr>
              <a:t>Научный руководитель: Д.т.н.</a:t>
            </a:r>
            <a:r>
              <a:rPr lang="en-US" altLang="ru-RU" sz="2000">
                <a:latin typeface="Arial" charset="0"/>
              </a:rPr>
              <a:t>,</a:t>
            </a:r>
            <a:r>
              <a:rPr lang="ru-RU" altLang="ru-RU" sz="2000">
                <a:latin typeface="Arial" charset="0"/>
              </a:rPr>
              <a:t> профессор,</a:t>
            </a:r>
            <a:r>
              <a:rPr lang="en-US" altLang="ru-RU" sz="2000">
                <a:latin typeface="Arial" charset="0"/>
              </a:rPr>
              <a:t> </a:t>
            </a:r>
            <a:r>
              <a:rPr lang="ru-RU" altLang="ru-RU" sz="2000">
                <a:latin typeface="Arial" charset="0"/>
              </a:rPr>
              <a:t>профессор кафедры</a:t>
            </a:r>
          </a:p>
          <a:p>
            <a:pPr eaLnBrk="1" hangingPunct="1"/>
            <a:r>
              <a:rPr lang="ru-RU" altLang="ru-RU" sz="2000">
                <a:latin typeface="Arial" charset="0"/>
              </a:rPr>
              <a:t>химической технологии Христофоров Александр Иванович</a:t>
            </a:r>
          </a:p>
        </p:txBody>
      </p:sp>
      <p:sp>
        <p:nvSpPr>
          <p:cNvPr id="2057" name="TextBox 7"/>
          <p:cNvSpPr txBox="1">
            <a:spLocks noChangeArrowheads="1"/>
          </p:cNvSpPr>
          <p:nvPr/>
        </p:nvSpPr>
        <p:spPr bwMode="auto">
          <a:xfrm>
            <a:off x="3563938" y="6453188"/>
            <a:ext cx="211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Arial" charset="0"/>
              </a:rPr>
              <a:t>Владимир</a:t>
            </a:r>
            <a:r>
              <a:rPr lang="en-US" altLang="ru-RU" sz="2000">
                <a:latin typeface="Arial" charset="0"/>
              </a:rPr>
              <a:t>, </a:t>
            </a:r>
            <a:r>
              <a:rPr lang="ru-RU" altLang="ru-RU" sz="2000">
                <a:latin typeface="Arial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9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C5E5C-76B9-485A-91A8-F82754481D97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380" name="Номер слайда 2"/>
          <p:cNvSpPr txBox="1">
            <a:spLocks/>
          </p:cNvSpPr>
          <p:nvPr/>
        </p:nvSpPr>
        <p:spPr bwMode="auto">
          <a:xfrm>
            <a:off x="68263" y="28575"/>
            <a:ext cx="758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D7E4F446-4132-4F56-8397-1289314E7F8A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10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11381" name="TextBox 7"/>
          <p:cNvSpPr txBox="1">
            <a:spLocks noChangeArrowheads="1"/>
          </p:cNvSpPr>
          <p:nvPr/>
        </p:nvSpPr>
        <p:spPr bwMode="auto">
          <a:xfrm>
            <a:off x="1387475" y="-66675"/>
            <a:ext cx="636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Материальный баланс производства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39249"/>
              </p:ext>
            </p:extLst>
          </p:nvPr>
        </p:nvGraphicFramePr>
        <p:xfrm>
          <a:off x="179388" y="777875"/>
          <a:ext cx="8713092" cy="2402106"/>
        </p:xfrm>
        <a:graphic>
          <a:graphicData uri="http://schemas.openxmlformats.org/drawingml/2006/table">
            <a:tbl>
              <a:tblPr/>
              <a:tblGrid>
                <a:gridCol w="1656308"/>
                <a:gridCol w="1728192"/>
                <a:gridCol w="1727934"/>
                <a:gridCol w="1728450"/>
                <a:gridCol w="1872208"/>
              </a:tblGrid>
              <a:tr h="60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изделия/Стадии производства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Транспортировка и хранение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Смешение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Подсушка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Литье под давлением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8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Отвод 45° 50 ПП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145744,6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Армлен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16194,8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красителя: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5503,6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Вторичный ПП: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18319,8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145739,1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Армлен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16192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красителя: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5495,4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Вторичный ПП: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18318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145739,1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Армлен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16192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красителя: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5495,4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Вторичный ПП: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18318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Необработанные изделия: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183234,9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414" name="Прямоугольник 14"/>
          <p:cNvSpPr>
            <a:spLocks noChangeArrowheads="1"/>
          </p:cNvSpPr>
          <p:nvPr/>
        </p:nvSpPr>
        <p:spPr bwMode="auto">
          <a:xfrm>
            <a:off x="125413" y="457200"/>
            <a:ext cx="889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/>
              <a:t>Таблица 4 - </a:t>
            </a:r>
            <a:r>
              <a:rPr lang="en-US" altLang="ru-RU" dirty="0"/>
              <a:t>Материальный баланс производства изделий</a:t>
            </a:r>
            <a:endParaRPr lang="ru-RU" altLang="ru-RU" dirty="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08207"/>
              </p:ext>
            </p:extLst>
          </p:nvPr>
        </p:nvGraphicFramePr>
        <p:xfrm>
          <a:off x="179512" y="3613944"/>
          <a:ext cx="8712968" cy="1889878"/>
        </p:xfrm>
        <a:graphic>
          <a:graphicData uri="http://schemas.openxmlformats.org/drawingml/2006/table">
            <a:tbl>
              <a:tblPr/>
              <a:tblGrid>
                <a:gridCol w="1690650"/>
                <a:gridCol w="2160240"/>
                <a:gridCol w="2013057"/>
                <a:gridCol w="2849021"/>
              </a:tblGrid>
              <a:tr h="774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изделия/Стадии производства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Механическая обработка, контроль и упаковка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Дробление возвратных отходов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Весовое дозирование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5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Отвод 45° 50 ПП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Готовые изделия: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183180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Вторичный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1610,2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Вторичный ПП: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1604,7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красителя: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5497,2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Гранулы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Армлен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16193,9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143122" y="3244056"/>
            <a:ext cx="890669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/>
              <a:t>Продолжение таблицы 4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75" y="5589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42925"/>
            <a:r>
              <a:rPr lang="ru-RU" dirty="0"/>
              <a:t>Материальный баланс составлен для изделия «</a:t>
            </a:r>
            <a:r>
              <a:rPr lang="en-US" dirty="0"/>
              <a:t>Отвод 45° 50 ПП</a:t>
            </a:r>
            <a:r>
              <a:rPr lang="ru-RU" dirty="0"/>
              <a:t>». Материальный баланс для других изделий аналогичен приведенному в таблице </a:t>
            </a:r>
            <a:r>
              <a:rPr lang="ru-RU" dirty="0" smtClean="0"/>
              <a:t>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317625" y="-66675"/>
            <a:ext cx="650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Технологическая схема производства</a:t>
            </a:r>
          </a:p>
        </p:txBody>
      </p:sp>
      <p:pic>
        <p:nvPicPr>
          <p:cNvPr id="19462" name="Picture 2" descr="C:\Users\artem\Desktop\Переделанный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55625"/>
            <a:ext cx="8998396" cy="61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0D3008A-6A33-4EBD-98AA-691E16119AC6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11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EC434-A071-4276-84C1-1AC500AA355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486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9179673-21E3-4F2F-9BF4-3127637B5DFE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12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1037294" y="-4669"/>
            <a:ext cx="737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solidFill>
                  <a:srgbClr val="FFFF00"/>
                </a:solidFill>
                <a:latin typeface="Arial" charset="0"/>
              </a:rPr>
              <a:t>Технологическая схема производства </a:t>
            </a:r>
            <a:r>
              <a:rPr lang="ru-RU" altLang="ru-RU" sz="2400" dirty="0" smtClean="0">
                <a:solidFill>
                  <a:srgbClr val="FFFF00"/>
                </a:solidFill>
                <a:latin typeface="Arial" charset="0"/>
              </a:rPr>
              <a:t>(окончание)</a:t>
            </a:r>
            <a:endParaRPr lang="ru-RU" altLang="ru-RU" sz="2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86710"/>
            <a:ext cx="914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Таблица 5 - Технология изготовления изделий сантехнического назначения методом литья под  давлением. Схема технологическая принципиальная. Перечень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0726"/>
              </p:ext>
            </p:extLst>
          </p:nvPr>
        </p:nvGraphicFramePr>
        <p:xfrm>
          <a:off x="120204" y="1099362"/>
          <a:ext cx="4464496" cy="464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304256"/>
                <a:gridCol w="1080120"/>
              </a:tblGrid>
              <a:tr h="398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Позиция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Кол-во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шт.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Б-С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Бункер-сушилка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В-З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Вакуум-загрузчик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ВП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Полипропилен вторичный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ВТ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Весы технические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Композиция готовая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Дробилка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Краситель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ЛМ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Машина литьевая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МГ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Машина грузовая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МО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Обработка механическая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ОД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Детали отлитые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ОТК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Отдел технического контроля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Погрузчик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Смеситель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65271"/>
              </p:ext>
            </p:extLst>
          </p:nvPr>
        </p:nvGraphicFramePr>
        <p:xfrm>
          <a:off x="4651298" y="1895913"/>
          <a:ext cx="4315569" cy="387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09"/>
                <a:gridCol w="2309167"/>
                <a:gridCol w="93119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Позиция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Кол-во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шт.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СГП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Склад готовой продукции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СС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Склад сырья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Тележка гидравлическая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УП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Продукция упакованная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Ф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Фильтр механический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69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ЦВ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Вентилятор центробежный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Ящик с отходами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0.2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Композиция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Вода оборотная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Вода техническая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3.0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Воздух отработанный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69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4654026" y="1556792"/>
            <a:ext cx="890669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 smtClean="0"/>
              <a:t>Продолжение</a:t>
            </a:r>
            <a:r>
              <a:rPr lang="en-US" altLang="ru-RU" dirty="0" smtClean="0"/>
              <a:t> </a:t>
            </a:r>
            <a:r>
              <a:rPr lang="ru-RU" altLang="ru-RU" dirty="0" smtClean="0"/>
              <a:t>таблицы </a:t>
            </a:r>
            <a:r>
              <a:rPr lang="en-US" altLang="ru-RU" dirty="0" smtClean="0"/>
              <a:t>5</a:t>
            </a:r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0645E-7136-46B5-AA98-4BFECE20979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511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744D0199-5A9C-4468-9CDC-19B4375DFA89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13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971550" y="-20638"/>
            <a:ext cx="770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>
                <a:solidFill>
                  <a:srgbClr val="FFFF00"/>
                </a:solidFill>
                <a:latin typeface="Arial" charset="0"/>
              </a:rPr>
              <a:t>Расчет основного и вспомогательного оборудования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-47626" y="455141"/>
                <a:ext cx="9191625" cy="6732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Общая продолжительность рабочего времени рабочих предприятий по переработке пластмасс составляет 82 ч (две смены) при пяти­дневной рабочей неделе и двух выходных днях.</a:t>
                </a:r>
                <a:endParaRPr lang="en-US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Полный календарный годовой фонд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, ч работы основного и вспомогательного оборудования равен произведе­нию числа часов в сутки на число календарных дней в году, т.е. 24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365 = 8760 ч/год.   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Номинальный годовой фонд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ч работы основного и вспомогательного оборудования равен календарному фонду времени (365 дней) за вычетом праздничных и выходных дней (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≈ 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106 дней), умноженному на число рабочих часов в день (в соответствии с режимом работы), без учета потерь, т.е. 259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 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16 = 4144 ч/год.	  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Вычисляем действительный годовой фонд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ТПА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, ч/год работы основного оборудования по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формуле: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ТПА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н</m:t>
                        </m:r>
                      </m:sub>
                    </m:sSub>
                    <m:r>
                      <a:rPr lang="ru-RU" sz="1700">
                        <a:latin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К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4144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 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0,869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3600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ч/год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, (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К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 - коэффициент использования основного оборудования во времени (см. таблицу 3.5 [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31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]).</a:t>
                </a:r>
                <a:endParaRPr lang="en-US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Действительный годовой фонд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, ч/год работы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погрузчика и гидравлической тележки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рассчитываем по формуле:</a:t>
                </a:r>
                <a:endParaRPr lang="ru-RU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</m:t>
                        </m:r>
                        <m:r>
                          <a:rPr lang="ru-RU" sz="1700" b="0" i="0" smtClean="0">
                            <a:latin typeface="Cambria Math"/>
                            <a:cs typeface="Arial" pitchFamily="34" charset="0"/>
                          </a:rPr>
                          <m:t>мех</m:t>
                        </m:r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К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4144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0,97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4020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ч/год, 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К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– коэффициент использования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погрузчика и гидравлической тележки [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1].</a:t>
                </a:r>
                <a:endParaRPr lang="en-US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ринимаем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действительный годовой фонд времени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работы платформенных весов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</m:t>
                        </m:r>
                        <m:r>
                          <a:rPr lang="ru-RU" sz="1700" b="0" i="0" smtClean="0">
                            <a:latin typeface="Cambria Math"/>
                            <a:cs typeface="Arial" pitchFamily="34" charset="0"/>
                          </a:rPr>
                          <m:t>п.в.</m:t>
                        </m:r>
                      </m:sub>
                    </m:sSub>
                  </m:oMath>
                </a14:m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1657,6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ч/год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[31]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Действительный (расчетный) годовой фонд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, ч/год работы дробилки рассчитываем по формуле:</a:t>
                </a:r>
                <a:endParaRPr lang="ru-RU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др.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К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4144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0,86 </a:t>
                </a:r>
                <a14:m>
                  <m:oMath xmlns:m="http://schemas.openxmlformats.org/officeDocument/2006/math">
                    <m:r>
                      <a:rPr lang="ru-RU" sz="1700">
                        <a:latin typeface="Cambria Math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3570 ч/год, 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К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– коэффициент использования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дробилки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(см. таблицу 7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32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])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700" dirty="0" smtClean="0">
                  <a:latin typeface="Arial" pitchFamily="34" charset="0"/>
                  <a:cs typeface="Arial" pitchFamily="34" charset="0"/>
                </a:endParaRPr>
              </a:p>
              <a:p>
                <a:pPr indent="542925" algn="just">
                  <a:lnSpc>
                    <a:spcPct val="85000"/>
                  </a:lnSpc>
                </a:pP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Принимаем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действительный годовой фонд времени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работы смесителя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ru-RU" sz="17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см.</m:t>
                        </m:r>
                      </m:sub>
                    </m:sSub>
                  </m:oMath>
                </a14:m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3760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 ч/год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[31]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Принимаем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действительный годовой фонд времени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работы бункера-сушилки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б−с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3570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ч/год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[31]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17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Принимаем </a:t>
                </a:r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действительный годовой фонд времени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работы вакуумного автозагрузчика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Т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в.з.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latin typeface="Cambria Math"/>
                            <a:cs typeface="Arial" pitchFamily="34" charset="0"/>
                          </a:rPr>
                          <m:t>T</m:t>
                        </m:r>
                      </m:e>
                      <m:sub>
                        <m:r>
                          <a:rPr lang="ru-RU" sz="1700">
                            <a:latin typeface="Cambria Math"/>
                            <a:cs typeface="Arial" pitchFamily="34" charset="0"/>
                          </a:rPr>
                          <m:t>д б−с</m:t>
                        </m:r>
                      </m:sub>
                    </m:sSub>
                  </m:oMath>
                </a14:m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 = 3570 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ч/год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[31]</a:t>
                </a:r>
                <a:r>
                  <a:rPr lang="ru-RU" sz="17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700" dirty="0">
                  <a:latin typeface="Arial" pitchFamily="34" charset="0"/>
                  <a:cs typeface="Arial" pitchFamily="34" charset="0"/>
                </a:endParaRPr>
              </a:p>
              <a:p>
                <a:pPr indent="538163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26" y="455141"/>
                <a:ext cx="9191625" cy="6732164"/>
              </a:xfrm>
              <a:prstGeom prst="rect">
                <a:avLst/>
              </a:prstGeom>
              <a:blipFill rotWithShape="1">
                <a:blip r:embed="rId3"/>
                <a:stretch>
                  <a:fillRect l="-398" t="-815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844550" y="-47625"/>
            <a:ext cx="7675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>
                <a:solidFill>
                  <a:srgbClr val="FFFF00"/>
                </a:solidFill>
                <a:latin typeface="Arial" charset="0"/>
              </a:rPr>
              <a:t>Выбор основного и вспомогательного оборудования</a:t>
            </a:r>
          </a:p>
        </p:txBody>
      </p:sp>
      <p:pic>
        <p:nvPicPr>
          <p:cNvPr id="30727" name="Рисунок 6" descr="F:\Влгу\ДЛЯ КУРСОВОГО ПРОЕКТА И ДИПЛОМА\тпа\тпашки\61e93bc7406f2491ebb4b08281a57c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90550"/>
            <a:ext cx="34115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8" descr="C:\Users\artem\Desktop\spm_still-rx-70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67000"/>
            <a:ext cx="2106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9" descr="C:\Users\artem\Desktop\про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2647950"/>
            <a:ext cx="22177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Рисунок 10" descr="C:\Users\artem\Desktop\3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994275"/>
            <a:ext cx="17795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Рисунок 11" descr="C:\Users\artem\Desktop\gidravlicheskaya_telejka_LM_20-1000x5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667000"/>
            <a:ext cx="17811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Рисунок 12" descr="C:\Users\artem\Desktop\b_D9E8FDBE-7BAA-40B8-B937-C4401E8351E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90550"/>
            <a:ext cx="15160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Рисунок 13" descr="C:\Users\artem\Desktop\phpThumb_generated_thumbnail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994275"/>
            <a:ext cx="22288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Рисунок 14" descr="C:\Users\artem\Desktop\phpThumb_generated_thumbnail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891088"/>
            <a:ext cx="1871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Рисунок 15" descr="C:\Users\artem\Desktop\Новый документ 18_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0550"/>
            <a:ext cx="3816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Прямоугольник 16"/>
          <p:cNvSpPr>
            <a:spLocks noChangeArrowheads="1"/>
          </p:cNvSpPr>
          <p:nvPr/>
        </p:nvSpPr>
        <p:spPr bwMode="auto">
          <a:xfrm>
            <a:off x="-3175" y="2122488"/>
            <a:ext cx="363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latin typeface="Arial" charset="0"/>
              </a:rPr>
              <a:t>Гидравлический термопластавтомат </a:t>
            </a:r>
          </a:p>
          <a:p>
            <a:pPr algn="ctr"/>
            <a:r>
              <a:rPr lang="ru-RU" altLang="ru-RU" sz="1600" dirty="0">
                <a:latin typeface="Arial" charset="0"/>
              </a:rPr>
              <a:t>«</a:t>
            </a:r>
            <a:r>
              <a:rPr lang="en-US" altLang="ru-RU" sz="1600" dirty="0">
                <a:latin typeface="Arial" charset="0"/>
              </a:rPr>
              <a:t>Forstar KT</a:t>
            </a:r>
            <a:r>
              <a:rPr lang="ru-RU" altLang="ru-RU" sz="1600" dirty="0">
                <a:latin typeface="Arial" charset="0"/>
              </a:rPr>
              <a:t>200</a:t>
            </a:r>
            <a:r>
              <a:rPr lang="en-US" altLang="ru-RU" sz="1600" dirty="0">
                <a:latin typeface="Arial" charset="0"/>
              </a:rPr>
              <a:t>V</a:t>
            </a:r>
            <a:r>
              <a:rPr lang="ru-RU" altLang="ru-RU" sz="1600" dirty="0">
                <a:latin typeface="Arial" charset="0"/>
              </a:rPr>
              <a:t>» </a:t>
            </a:r>
          </a:p>
        </p:txBody>
      </p:sp>
      <p:sp>
        <p:nvSpPr>
          <p:cNvPr id="30737" name="Прямоугольник 17"/>
          <p:cNvSpPr>
            <a:spLocks noChangeArrowheads="1"/>
          </p:cNvSpPr>
          <p:nvPr/>
        </p:nvSpPr>
        <p:spPr bwMode="auto">
          <a:xfrm>
            <a:off x="3135313" y="21224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Arial" charset="0"/>
              </a:rPr>
              <a:t>Гидравлический термопластавтомат </a:t>
            </a:r>
          </a:p>
          <a:p>
            <a:pPr algn="ctr"/>
            <a:r>
              <a:rPr lang="ru-RU" altLang="ru-RU" sz="1600">
                <a:latin typeface="Arial" charset="0"/>
              </a:rPr>
              <a:t>«Sound FTN 160» </a:t>
            </a:r>
          </a:p>
        </p:txBody>
      </p:sp>
      <p:sp>
        <p:nvSpPr>
          <p:cNvPr id="30738" name="Прямоугольник 18"/>
          <p:cNvSpPr>
            <a:spLocks noChangeArrowheads="1"/>
          </p:cNvSpPr>
          <p:nvPr/>
        </p:nvSpPr>
        <p:spPr bwMode="auto">
          <a:xfrm>
            <a:off x="-180975" y="4448175"/>
            <a:ext cx="301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Arial" charset="0"/>
              </a:rPr>
              <a:t>Газовый вилочный </a:t>
            </a:r>
          </a:p>
          <a:p>
            <a:pPr algn="ctr"/>
            <a:r>
              <a:rPr lang="ru-RU" altLang="ru-RU" sz="1600">
                <a:latin typeface="Arial" charset="0"/>
              </a:rPr>
              <a:t>погрузчик «</a:t>
            </a:r>
            <a:r>
              <a:rPr lang="en-US" altLang="ru-RU" sz="1600">
                <a:latin typeface="Arial" charset="0"/>
              </a:rPr>
              <a:t>Still RX</a:t>
            </a:r>
            <a:r>
              <a:rPr lang="ru-RU" altLang="ru-RU" sz="1600">
                <a:latin typeface="Arial" charset="0"/>
              </a:rPr>
              <a:t> 70-16 </a:t>
            </a:r>
            <a:r>
              <a:rPr lang="en-US" altLang="ru-RU" sz="1600">
                <a:latin typeface="Arial" charset="0"/>
              </a:rPr>
              <a:t>T</a:t>
            </a:r>
            <a:r>
              <a:rPr lang="ru-RU" altLang="ru-RU" sz="1600">
                <a:latin typeface="Arial" charset="0"/>
              </a:rPr>
              <a:t>» </a:t>
            </a:r>
          </a:p>
        </p:txBody>
      </p:sp>
      <p:sp>
        <p:nvSpPr>
          <p:cNvPr id="30739" name="Прямоугольник 19"/>
          <p:cNvSpPr>
            <a:spLocks noChangeArrowheads="1"/>
          </p:cNvSpPr>
          <p:nvPr/>
        </p:nvSpPr>
        <p:spPr bwMode="auto">
          <a:xfrm>
            <a:off x="7288213" y="2578100"/>
            <a:ext cx="1963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Arial" charset="0"/>
              </a:rPr>
              <a:t>Платформенные </a:t>
            </a:r>
          </a:p>
          <a:p>
            <a:pPr algn="ctr"/>
            <a:r>
              <a:rPr lang="ru-RU" altLang="ru-RU" sz="1600">
                <a:latin typeface="Arial" charset="0"/>
              </a:rPr>
              <a:t>Весы </a:t>
            </a:r>
            <a:r>
              <a:rPr lang="en-US" altLang="ru-RU" sz="1600">
                <a:latin typeface="Arial" charset="0"/>
              </a:rPr>
              <a:t>«</a:t>
            </a:r>
            <a:r>
              <a:rPr lang="ru-RU" altLang="ru-RU" sz="1600">
                <a:latin typeface="Arial" charset="0"/>
              </a:rPr>
              <a:t>ПетВес </a:t>
            </a:r>
          </a:p>
          <a:p>
            <a:pPr algn="ctr"/>
            <a:r>
              <a:rPr lang="ru-RU" altLang="ru-RU" sz="1600">
                <a:latin typeface="Arial" charset="0"/>
              </a:rPr>
              <a:t>ЕВ</a:t>
            </a:r>
            <a:r>
              <a:rPr lang="en-US" altLang="ru-RU" sz="1600">
                <a:latin typeface="Arial" charset="0"/>
              </a:rPr>
              <a:t>4-3000» </a:t>
            </a:r>
            <a:r>
              <a:rPr lang="ru-RU" altLang="ru-RU" sz="1600">
                <a:latin typeface="Arial" charset="0"/>
              </a:rPr>
              <a:t> </a:t>
            </a:r>
          </a:p>
        </p:txBody>
      </p:sp>
      <p:sp>
        <p:nvSpPr>
          <p:cNvPr id="30740" name="Прямоугольник 20"/>
          <p:cNvSpPr>
            <a:spLocks noChangeArrowheads="1"/>
          </p:cNvSpPr>
          <p:nvPr/>
        </p:nvSpPr>
        <p:spPr bwMode="auto">
          <a:xfrm>
            <a:off x="2700338" y="4446588"/>
            <a:ext cx="2579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>
                <a:latin typeface="Arial" charset="0"/>
              </a:rPr>
              <a:t>Гидравлическая тележка</a:t>
            </a:r>
          </a:p>
          <a:p>
            <a:pPr algn="ctr"/>
            <a:r>
              <a:rPr lang="ru-RU" altLang="ru-RU" sz="1600" dirty="0">
                <a:latin typeface="Arial" charset="0"/>
              </a:rPr>
              <a:t>«</a:t>
            </a:r>
            <a:r>
              <a:rPr lang="en-US" altLang="ru-RU" sz="1600" dirty="0">
                <a:latin typeface="Arial" charset="0"/>
              </a:rPr>
              <a:t>Lema LM</a:t>
            </a:r>
            <a:r>
              <a:rPr lang="ru-RU" altLang="ru-RU" sz="1600" dirty="0">
                <a:latin typeface="Arial" charset="0"/>
              </a:rPr>
              <a:t> 20-1000</a:t>
            </a:r>
            <a:r>
              <a:rPr lang="en-US" altLang="ru-RU" sz="1600" dirty="0">
                <a:latin typeface="Arial" charset="0"/>
              </a:rPr>
              <a:t>x</a:t>
            </a:r>
            <a:r>
              <a:rPr lang="ru-RU" altLang="ru-RU" sz="1600" dirty="0">
                <a:latin typeface="Arial" charset="0"/>
              </a:rPr>
              <a:t>550» </a:t>
            </a:r>
          </a:p>
        </p:txBody>
      </p:sp>
      <p:sp>
        <p:nvSpPr>
          <p:cNvPr id="30741" name="Прямоугольник 21"/>
          <p:cNvSpPr>
            <a:spLocks noChangeArrowheads="1"/>
          </p:cNvSpPr>
          <p:nvPr/>
        </p:nvSpPr>
        <p:spPr bwMode="auto">
          <a:xfrm>
            <a:off x="5078413" y="4565650"/>
            <a:ext cx="249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>
                <a:latin typeface="Arial" charset="0"/>
              </a:rPr>
              <a:t>Дробилка</a:t>
            </a:r>
          </a:p>
          <a:p>
            <a:pPr algn="ctr"/>
            <a:r>
              <a:rPr lang="ru-RU" altLang="ru-RU" sz="1600">
                <a:latin typeface="Arial" charset="0"/>
              </a:rPr>
              <a:t>«</a:t>
            </a:r>
            <a:r>
              <a:rPr lang="en-US" altLang="ru-RU" sz="1600">
                <a:latin typeface="Arial" charset="0"/>
              </a:rPr>
              <a:t>Shini</a:t>
            </a:r>
            <a:r>
              <a:rPr lang="ru-RU" altLang="ru-RU" sz="1600">
                <a:latin typeface="Arial" charset="0"/>
              </a:rPr>
              <a:t>-</a:t>
            </a:r>
            <a:r>
              <a:rPr lang="en-US" altLang="ru-RU" sz="1600">
                <a:latin typeface="Arial" charset="0"/>
              </a:rPr>
              <a:t>Russia SG</a:t>
            </a:r>
            <a:r>
              <a:rPr lang="ru-RU" altLang="ru-RU" sz="1600">
                <a:latin typeface="Arial" charset="0"/>
              </a:rPr>
              <a:t>-3048» </a:t>
            </a:r>
          </a:p>
        </p:txBody>
      </p:sp>
      <p:sp>
        <p:nvSpPr>
          <p:cNvPr id="30742" name="Прямоугольник 22"/>
          <p:cNvSpPr>
            <a:spLocks noChangeArrowheads="1"/>
          </p:cNvSpPr>
          <p:nvPr/>
        </p:nvSpPr>
        <p:spPr bwMode="auto">
          <a:xfrm>
            <a:off x="100013" y="6302375"/>
            <a:ext cx="1914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>
                <a:latin typeface="Arial" charset="0"/>
              </a:rPr>
              <a:t>Смеситель</a:t>
            </a:r>
          </a:p>
          <a:p>
            <a:pPr algn="ctr"/>
            <a:r>
              <a:rPr lang="ru-RU" altLang="ru-RU" sz="1600">
                <a:latin typeface="Arial" charset="0"/>
              </a:rPr>
              <a:t>«</a:t>
            </a:r>
            <a:r>
              <a:rPr lang="en-US" altLang="ru-RU" sz="1600">
                <a:latin typeface="Arial" charset="0"/>
              </a:rPr>
              <a:t>Kewei SYH</a:t>
            </a:r>
            <a:r>
              <a:rPr lang="ru-RU" altLang="ru-RU" sz="1600">
                <a:latin typeface="Arial" charset="0"/>
              </a:rPr>
              <a:t>-600» </a:t>
            </a:r>
          </a:p>
        </p:txBody>
      </p:sp>
      <p:sp>
        <p:nvSpPr>
          <p:cNvPr id="30743" name="Прямоугольник 23"/>
          <p:cNvSpPr>
            <a:spLocks noChangeArrowheads="1"/>
          </p:cNvSpPr>
          <p:nvPr/>
        </p:nvSpPr>
        <p:spPr bwMode="auto">
          <a:xfrm>
            <a:off x="4548188" y="5429250"/>
            <a:ext cx="195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>
                <a:latin typeface="Arial" charset="0"/>
              </a:rPr>
              <a:t>Бункер-сушилка</a:t>
            </a:r>
          </a:p>
          <a:p>
            <a:pPr algn="ctr"/>
            <a:r>
              <a:rPr lang="en-US" altLang="ru-RU" sz="1600" dirty="0">
                <a:latin typeface="Arial" charset="0"/>
              </a:rPr>
              <a:t>«Shini SHD-75SL»</a:t>
            </a:r>
            <a:r>
              <a:rPr lang="ru-RU" altLang="ru-RU" sz="1600" dirty="0">
                <a:latin typeface="Arial" charset="0"/>
              </a:rPr>
              <a:t> </a:t>
            </a:r>
          </a:p>
        </p:txBody>
      </p:sp>
      <p:sp>
        <p:nvSpPr>
          <p:cNvPr id="30744" name="Прямоугольник 24"/>
          <p:cNvSpPr>
            <a:spLocks noChangeArrowheads="1"/>
          </p:cNvSpPr>
          <p:nvPr/>
        </p:nvSpPr>
        <p:spPr bwMode="auto">
          <a:xfrm>
            <a:off x="6507163" y="6267450"/>
            <a:ext cx="262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>
                <a:latin typeface="Arial" charset="0"/>
              </a:rPr>
              <a:t>Вакуумный автозагрузчик</a:t>
            </a:r>
          </a:p>
          <a:p>
            <a:pPr algn="ctr"/>
            <a:r>
              <a:rPr lang="en-US" altLang="ru-RU" sz="1600" dirty="0">
                <a:latin typeface="Arial" charset="0"/>
              </a:rPr>
              <a:t>«Shini SAL-1U»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30745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4F5A264-A4E5-49C4-98E1-5570BED8D04E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14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0298A-1CFB-4E84-81CC-AF0F40F9850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751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442F4353-EDB6-4EAE-85CA-6DB8285C351B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15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3917950" y="-47625"/>
            <a:ext cx="152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Выводы</a:t>
            </a:r>
          </a:p>
        </p:txBody>
      </p:sp>
      <p:sp>
        <p:nvSpPr>
          <p:cNvPr id="31753" name="Прямоугольник 8"/>
          <p:cNvSpPr>
            <a:spLocks noChangeArrowheads="1"/>
          </p:cNvSpPr>
          <p:nvPr/>
        </p:nvSpPr>
        <p:spPr bwMode="auto">
          <a:xfrm>
            <a:off x="0" y="549275"/>
            <a:ext cx="9147175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8163" algn="just"/>
            <a:r>
              <a:rPr lang="ru-RU" altLang="ru-RU" dirty="0">
                <a:latin typeface="Arial" charset="0"/>
              </a:rPr>
              <a:t>1. При использовании полипропиленовой композиции</a:t>
            </a:r>
            <a:r>
              <a:rPr lang="en-US" altLang="ru-RU" dirty="0">
                <a:latin typeface="Arial" charset="0"/>
              </a:rPr>
              <a:t>, </a:t>
            </a:r>
            <a:r>
              <a:rPr lang="ru-RU" altLang="ru-RU" dirty="0">
                <a:latin typeface="Arial" charset="0"/>
              </a:rPr>
              <a:t>содержащей изотактический полипропилен (марки «</a:t>
            </a:r>
            <a:r>
              <a:rPr lang="ru-RU" altLang="ru-RU" dirty="0" err="1">
                <a:latin typeface="Arial" charset="0"/>
              </a:rPr>
              <a:t>Бален</a:t>
            </a:r>
            <a:r>
              <a:rPr lang="ru-RU" altLang="ru-RU" dirty="0">
                <a:latin typeface="Arial" charset="0"/>
              </a:rPr>
              <a:t>») и полипропилен, модифицированный синтетическим каучуком (марки «</a:t>
            </a:r>
            <a:r>
              <a:rPr lang="ru-RU" altLang="ru-RU" dirty="0" err="1">
                <a:latin typeface="Arial" charset="0"/>
              </a:rPr>
              <a:t>Армлен</a:t>
            </a:r>
            <a:r>
              <a:rPr lang="ru-RU" altLang="ru-RU" dirty="0">
                <a:latin typeface="Arial" charset="0"/>
              </a:rPr>
              <a:t>») повышаются физико-механические характеристики получаемых изделий</a:t>
            </a:r>
            <a:r>
              <a:rPr lang="en-US" altLang="ru-RU" dirty="0">
                <a:latin typeface="Arial" charset="0"/>
              </a:rPr>
              <a:t>, </a:t>
            </a:r>
            <a:r>
              <a:rPr lang="ru-RU" altLang="ru-RU" dirty="0">
                <a:latin typeface="Arial" charset="0"/>
              </a:rPr>
              <a:t>а также сохраняются все механические и электрические свойства полипропилена в широком интервале температур (от -120 °С до +170 °С).</a:t>
            </a:r>
          </a:p>
          <a:p>
            <a:pPr indent="538163" algn="just"/>
            <a:r>
              <a:rPr lang="en-US" altLang="ru-RU" dirty="0">
                <a:latin typeface="Arial" charset="0"/>
              </a:rPr>
              <a:t>Выбор </a:t>
            </a:r>
            <a:r>
              <a:rPr lang="ru-RU" altLang="ru-RU" dirty="0">
                <a:latin typeface="Arial" charset="0"/>
              </a:rPr>
              <a:t>данной </a:t>
            </a:r>
            <a:r>
              <a:rPr lang="en-US" altLang="ru-RU" dirty="0">
                <a:latin typeface="Arial" charset="0"/>
              </a:rPr>
              <a:t>композици</a:t>
            </a:r>
            <a:r>
              <a:rPr lang="ru-RU" altLang="ru-RU" dirty="0">
                <a:latin typeface="Arial" charset="0"/>
              </a:rPr>
              <a:t>и</a:t>
            </a:r>
            <a:r>
              <a:rPr lang="en-US" altLang="ru-RU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dirty="0">
                <a:latin typeface="Arial" charset="0"/>
              </a:rPr>
              <a:t>объясняется</a:t>
            </a:r>
            <a:r>
              <a:rPr lang="en-US" altLang="ru-RU" dirty="0">
                <a:latin typeface="Arial" charset="0"/>
              </a:rPr>
              <a:t>, во-первых, </a:t>
            </a:r>
            <a:r>
              <a:rPr lang="ru-RU" altLang="ru-RU" dirty="0">
                <a:latin typeface="Arial" charset="0"/>
              </a:rPr>
              <a:t>недорогими используемыми материалами</a:t>
            </a:r>
            <a:r>
              <a:rPr lang="en-US" altLang="ru-RU" dirty="0">
                <a:latin typeface="Arial" charset="0"/>
              </a:rPr>
              <a:t>, во-вторых, целесообразн</a:t>
            </a:r>
            <a:r>
              <a:rPr lang="ru-RU" altLang="ru-RU" dirty="0">
                <a:latin typeface="Arial" charset="0"/>
              </a:rPr>
              <a:t>остью</a:t>
            </a:r>
            <a:r>
              <a:rPr lang="en-US" altLang="ru-RU" dirty="0">
                <a:latin typeface="Arial" charset="0"/>
              </a:rPr>
              <a:t> с точки зрения производимой продукции, в-третьих, </a:t>
            </a:r>
            <a:r>
              <a:rPr lang="ru-RU" altLang="ru-RU" dirty="0">
                <a:latin typeface="Arial" charset="0"/>
              </a:rPr>
              <a:t>увеличением физико-механических и других характеристик</a:t>
            </a:r>
            <a:r>
              <a:rPr lang="en-US" altLang="ru-RU" dirty="0">
                <a:latin typeface="Arial" charset="0"/>
              </a:rPr>
              <a:t>, </a:t>
            </a:r>
            <a:r>
              <a:rPr lang="ru-RU" altLang="ru-RU" dirty="0">
                <a:latin typeface="Arial" charset="0"/>
              </a:rPr>
              <a:t>что важно при эксплуатации изделий в различных климатических и иных условиях и т.д.</a:t>
            </a:r>
            <a:r>
              <a:rPr lang="en-US" altLang="ru-RU" dirty="0">
                <a:latin typeface="Arial" charset="0"/>
              </a:rPr>
              <a:t>, поэтому </a:t>
            </a:r>
            <a:r>
              <a:rPr lang="ru-RU" altLang="ru-RU" dirty="0">
                <a:latin typeface="Arial" charset="0"/>
              </a:rPr>
              <a:t>данная композиция была выбрана для данной работы.</a:t>
            </a:r>
          </a:p>
          <a:p>
            <a:pPr indent="538163" algn="just"/>
            <a:r>
              <a:rPr lang="ru-RU" altLang="ru-RU" dirty="0">
                <a:latin typeface="Arial" charset="0"/>
              </a:rPr>
              <a:t>2. При использовании способа изготовления изделий из полипропиленовых отходов</a:t>
            </a:r>
            <a:r>
              <a:rPr lang="en-US" altLang="ru-RU" dirty="0">
                <a:latin typeface="Arial" charset="0"/>
              </a:rPr>
              <a:t>,</a:t>
            </a:r>
            <a:r>
              <a:rPr lang="ru-RU" altLang="ru-RU" dirty="0">
                <a:latin typeface="Arial" charset="0"/>
              </a:rPr>
              <a:t> в котором отходы измельчают, промывают, сушат, разогревают и формуют изделия литьем под давлением повышается эффективность переработки и использования полипропиленовых отходов</a:t>
            </a:r>
            <a:r>
              <a:rPr lang="en-US" altLang="ru-RU" dirty="0">
                <a:latin typeface="Arial" charset="0"/>
              </a:rPr>
              <a:t>, </a:t>
            </a:r>
            <a:r>
              <a:rPr lang="ru-RU" altLang="ru-RU" dirty="0">
                <a:latin typeface="Arial" charset="0"/>
              </a:rPr>
              <a:t>повышается качество получаемых изделий</a:t>
            </a:r>
            <a:r>
              <a:rPr lang="en-US" altLang="ru-RU" dirty="0">
                <a:latin typeface="Arial" charset="0"/>
              </a:rPr>
              <a:t>,</a:t>
            </a:r>
            <a:r>
              <a:rPr lang="ru-RU" altLang="ru-RU" dirty="0">
                <a:latin typeface="Arial" charset="0"/>
              </a:rPr>
              <a:t> улучшается экологическая обстановка в целом.</a:t>
            </a:r>
          </a:p>
          <a:p>
            <a:pPr indent="538163" algn="just"/>
            <a:r>
              <a:rPr lang="ru-RU" altLang="ru-RU" dirty="0">
                <a:latin typeface="Arial" charset="0"/>
              </a:rPr>
              <a:t>Выбор данного способа переработки отходов и брака объясняется высокой технологичностью выбранного способа переработки и использования отходов, экономической эффективностью, доступностью оборудования для переработки отходов</a:t>
            </a:r>
            <a:r>
              <a:rPr lang="en-US" altLang="ru-RU" dirty="0">
                <a:latin typeface="Arial" charset="0"/>
              </a:rPr>
              <a:t>,</a:t>
            </a:r>
            <a:r>
              <a:rPr lang="ru-RU" altLang="ru-RU" dirty="0">
                <a:latin typeface="Arial" charset="0"/>
              </a:rPr>
              <a:t> целесообразностью с точки зрения вида перерабатываемых отходов и брака и др.</a:t>
            </a:r>
            <a:r>
              <a:rPr lang="en-US" altLang="ru-RU" dirty="0">
                <a:latin typeface="Arial" charset="0"/>
              </a:rPr>
              <a:t>,</a:t>
            </a:r>
            <a:r>
              <a:rPr lang="ru-RU" altLang="ru-RU" dirty="0">
                <a:latin typeface="Arial" charset="0"/>
              </a:rPr>
              <a:t> поэтому данный способ также был выбран для данной работы.</a:t>
            </a:r>
          </a:p>
          <a:p>
            <a:pPr indent="538163" algn="just"/>
            <a:endParaRPr lang="ru-RU" altLang="ru-RU" sz="1400" dirty="0">
              <a:latin typeface="Arial" charset="0"/>
            </a:endParaRPr>
          </a:p>
          <a:p>
            <a:pPr indent="538163" algn="just"/>
            <a:r>
              <a:rPr lang="ru-RU" altLang="ru-RU" sz="2000" dirty="0">
                <a:latin typeface="Arial" charset="0"/>
              </a:rPr>
              <a:t> </a:t>
            </a:r>
          </a:p>
          <a:p>
            <a:pPr indent="538163" algn="just"/>
            <a:r>
              <a:rPr lang="ru-RU" altLang="ru-RU" sz="2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4D051650-908C-4D02-95B5-6325307CF7CE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16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176463" y="-66675"/>
            <a:ext cx="4786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Библиографический список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175" y="479425"/>
            <a:ext cx="9142413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1. Васильев А.Е., Никитин Д.А., Никитина Л.В. Полипропиленовая композиция // Патент РФ № 2353635. 2009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№12.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Шмарин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В.А. Способ изготовления изделий из пластмассовых отходов // Патент РФ № 2200659. 2003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№8.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3. Карнаухова Л.И., Пивоваров А.В., 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Гузева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Л.И., Улицкий В.А. Способ переработки вторичного полиэтилена // Патент РФ № 2106365. 1998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4. Назаров В.А., Лукьянов Д.Д. Способ переработки вторичного сырья из полимерных материалов и устройство для его осуществления // Патент РФ № 2276012. 2006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13. – 8 с.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5. Кондратов А.П. Способ переработки отходов полиэтилена // Патент РФ № 2005605. 1994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6.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Еренков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О.Ю.,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Сарилов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М.Ю., Александров Я.А., Юшкина Е.В. Устройство для переработки вторичных полимеров  // Патент РФ № 154254. 2015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23. – 5 с.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7.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Еренков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О.Ю., Богачев А.П., Полякова А.А. Устройство для переработки вторичных полимеров  // Патент РФ № 135285. 2013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34. – 5 с.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8. Ляпко А.П., Пестов Н.А., Ларин В.С., Крылова Н.С., Ан Л.М. Способ переработки вторичного полимерного сырья  // Патент РФ № 93015434. 1996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9.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Хастрих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Х., Хека К.,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Холигхаус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Р.,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Ниманн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К.,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Штрекер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К. Способ переработки пластмассовых вторичных материалов или отходов // Патент РФ № 97119874. 1999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10.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Венделин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Г.,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Хакль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М.,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Фейхтингер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К. Способ предварительной обработки, переработки или вторичного использования термопластичного полимерного материала // Патент РФ № 2009122359. 2010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11.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Венделин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Г.,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Хакль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М.,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Фейхтингер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К. Способ предварительной обработки, переработки или вторичного использования термопластичного полимерного материала // Патент РФ № 2412804. 2011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6.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12. Назаров В.А. Способ переработки вторичного сырья из полимерных материалов и устройства для его осуществления // Патент РФ № 2326899. 2008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17.</a:t>
            </a:r>
          </a:p>
          <a:p>
            <a:pPr indent="538163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762FA-5629-4825-8727-C4B48859599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799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928373B-6F58-43AC-8341-9C878374CD17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17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1042988" y="-66675"/>
            <a:ext cx="736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Библиографический список (продолжение)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49275"/>
            <a:ext cx="9140825" cy="68518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13. Лебедева О.Е., Белецкая В.А., 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Фурда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Л.В.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Cпособ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переработки органических полимерных отходов // Патент РФ № 2262520. 2005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29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Микитаев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А.К., 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Хаширова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С.Ю., 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Джангуразов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Б.Ж.,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Микитаев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М.А., Слонов А.Л. Полипропиленовая композиция // Патент РФ № 2550210. 2014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24.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15.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Несын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Г.В., Полякова Н.М.,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Трухачева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Н.В., Сулейманова Ю.В., Майер Э.А., Днепровский С.Н., Агафонова А.И., Рыжикова И.Г., Пугачев А.Л., Кузнецов В.Л. Ударопрочная морозостойкая композиция полипропилена // Патент РФ № 2326899. 2008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12.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16.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Nishimura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Junichi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Polypropylene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resin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composition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Патент Японии № JP2014214287. 2014 г.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17.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Hamada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Hiroyuki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Shimouse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Masashi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Masuda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Kenji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Polypropylene-based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resin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composition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comprising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same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Патент Японии № JP2013116981. 2013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18.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Takai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Akira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Polypropylene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resin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composition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molded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body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Патент Японии № JP2015206035. 2015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19.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Микитаев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А.К., 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Хаширов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А.А., Муссов И.В.,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Борукаев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Т.А. Огнестойкая полимерная композиция // Патент РФ № 2013113907. 2014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20.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Найман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В. Способ переработки пластмассовых отходов, в частности полиолефинов, и устройство для переработки пластмассовых отходов, в частности полиолефинов // Патент РФ № 2500467. 2013 г.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№ 34.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21.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Nakajima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Takeshi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Kanno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Shitoshi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Tsurumi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Nobuyuki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Sakai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Kazuhiko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Polypropylene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resin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composition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molded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article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container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lid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Патент Японии № KR20130140783. 2013 г.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22.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Maruyama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Tsuyoshi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Tanimura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Hiroyuki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Okawa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Kenichi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Polypropylene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resin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composition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Патент Японии № JP2003128856. 2003 г.</a:t>
            </a: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23.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Kim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Sung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Hong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Jong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Soo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Polyolefin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resin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composition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injection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molding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Патент Республики Корея № KR20150096926. 2015 г.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450F5-845B-425F-9CFD-5BEC916FB41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1289016" y="-66675"/>
            <a:ext cx="687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 dirty="0">
                <a:solidFill>
                  <a:srgbClr val="FFFF00"/>
                </a:solidFill>
                <a:latin typeface="Arial" charset="0"/>
              </a:rPr>
              <a:t>Библиографический список </a:t>
            </a:r>
            <a:r>
              <a:rPr lang="ru-RU" altLang="ru-RU" sz="2800" dirty="0" smtClean="0">
                <a:solidFill>
                  <a:srgbClr val="FFFF00"/>
                </a:solidFill>
                <a:latin typeface="Arial" charset="0"/>
              </a:rPr>
              <a:t>(окончание)</a:t>
            </a:r>
            <a:endParaRPr lang="ru-RU" altLang="ru-RU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4824" name="Номер слайда 2"/>
          <p:cNvSpPr txBox="1">
            <a:spLocks/>
          </p:cNvSpPr>
          <p:nvPr/>
        </p:nvSpPr>
        <p:spPr bwMode="auto">
          <a:xfrm>
            <a:off x="68263" y="28575"/>
            <a:ext cx="687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0B30EDB-5123-4809-A8C7-D0E53D54D719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18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34825" name="Прямоугольник 8"/>
          <p:cNvSpPr>
            <a:spLocks noChangeArrowheads="1"/>
          </p:cNvSpPr>
          <p:nvPr/>
        </p:nvSpPr>
        <p:spPr bwMode="auto">
          <a:xfrm>
            <a:off x="-13072" y="548680"/>
            <a:ext cx="9144000" cy="68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8163" algn="just">
              <a:lnSpc>
                <a:spcPct val="85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24.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Найман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В.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Cпособ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переработки пластмассовых отходов, в частности полиолефинов, и устройство для переработки пластмассовых отходов , в особенности полиолефинов // Патент РФ № 2011140075. 2013 г.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Бюл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№ 14.</a:t>
            </a:r>
            <a:endParaRPr lang="en-US" sz="1700" dirty="0" smtClean="0">
              <a:latin typeface="Arial" charset="0"/>
            </a:endParaRPr>
          </a:p>
          <a:p>
            <a:pPr indent="538163" algn="just">
              <a:lnSpc>
                <a:spcPct val="85000"/>
              </a:lnSpc>
            </a:pPr>
            <a:r>
              <a:rPr lang="ru-RU" sz="1700" dirty="0" smtClean="0">
                <a:latin typeface="Arial" charset="0"/>
              </a:rPr>
              <a:t>25</a:t>
            </a:r>
            <a:r>
              <a:rPr lang="ru-RU" sz="1700" dirty="0">
                <a:latin typeface="Arial" charset="0"/>
              </a:rPr>
              <a:t>. Шаповалов Ю.Н., Ульянов А.Н., Андреев В.А., </a:t>
            </a:r>
            <a:r>
              <a:rPr lang="ru-RU" sz="1700" dirty="0" err="1">
                <a:latin typeface="Arial" charset="0"/>
              </a:rPr>
              <a:t>Саликов</a:t>
            </a:r>
            <a:r>
              <a:rPr lang="ru-RU" sz="1700" dirty="0">
                <a:latin typeface="Arial" charset="0"/>
              </a:rPr>
              <a:t> П.Ю., </a:t>
            </a:r>
            <a:r>
              <a:rPr lang="ru-RU" sz="1700" dirty="0" err="1">
                <a:latin typeface="Arial" charset="0"/>
              </a:rPr>
              <a:t>Скляднев</a:t>
            </a:r>
            <a:r>
              <a:rPr lang="ru-RU" sz="1700" dirty="0">
                <a:latin typeface="Arial" charset="0"/>
              </a:rPr>
              <a:t> Е.В., Луговая Г.А. Способ переработки отходов термопластов и установка для его реализации // Патент РФ № 2459843. 2012 г. </a:t>
            </a:r>
            <a:r>
              <a:rPr lang="ru-RU" sz="1700" dirty="0" err="1">
                <a:latin typeface="Arial" charset="0"/>
              </a:rPr>
              <a:t>Бюл</a:t>
            </a:r>
            <a:r>
              <a:rPr lang="ru-RU" sz="1700" dirty="0">
                <a:latin typeface="Arial" charset="0"/>
              </a:rPr>
              <a:t>. № 24.</a:t>
            </a:r>
          </a:p>
          <a:p>
            <a:pPr indent="538163" algn="just">
              <a:lnSpc>
                <a:spcPct val="85000"/>
              </a:lnSpc>
            </a:pPr>
            <a:r>
              <a:rPr lang="ru-RU" sz="1700" dirty="0">
                <a:latin typeface="Arial" charset="0"/>
              </a:rPr>
              <a:t>26. </a:t>
            </a:r>
            <a:r>
              <a:rPr lang="ru-RU" sz="1700" dirty="0" err="1">
                <a:latin typeface="Arial" charset="0"/>
              </a:rPr>
              <a:t>Бернрайтнер</a:t>
            </a:r>
            <a:r>
              <a:rPr lang="ru-RU" sz="1700" dirty="0">
                <a:latin typeface="Arial" charset="0"/>
              </a:rPr>
              <a:t> К., </a:t>
            </a:r>
            <a:r>
              <a:rPr lang="ru-RU" sz="1700" dirty="0" err="1">
                <a:latin typeface="Arial" charset="0"/>
              </a:rPr>
              <a:t>Книсель</a:t>
            </a:r>
            <a:r>
              <a:rPr lang="ru-RU" sz="1700" dirty="0">
                <a:latin typeface="Arial" charset="0"/>
              </a:rPr>
              <a:t> К., </a:t>
            </a:r>
            <a:r>
              <a:rPr lang="ru-RU" sz="1700" dirty="0" err="1">
                <a:latin typeface="Arial" charset="0"/>
              </a:rPr>
              <a:t>Губо</a:t>
            </a:r>
            <a:r>
              <a:rPr lang="ru-RU" sz="1700" dirty="0">
                <a:latin typeface="Arial" charset="0"/>
              </a:rPr>
              <a:t> Р., </a:t>
            </a:r>
            <a:r>
              <a:rPr lang="ru-RU" sz="1700" dirty="0" err="1">
                <a:latin typeface="Arial" charset="0"/>
              </a:rPr>
              <a:t>Мауредер</a:t>
            </a:r>
            <a:r>
              <a:rPr lang="ru-RU" sz="1700" dirty="0">
                <a:latin typeface="Arial" charset="0"/>
              </a:rPr>
              <a:t> К. Композиция термопластичного полиолефина // Патент РФ № 2497847. 2013 г. </a:t>
            </a:r>
            <a:r>
              <a:rPr lang="ru-RU" sz="1700" dirty="0" err="1">
                <a:latin typeface="Arial" charset="0"/>
              </a:rPr>
              <a:t>Бюл</a:t>
            </a:r>
            <a:r>
              <a:rPr lang="ru-RU" sz="1700" dirty="0">
                <a:latin typeface="Arial" charset="0"/>
              </a:rPr>
              <a:t>. № 31.</a:t>
            </a:r>
          </a:p>
          <a:p>
            <a:pPr indent="538163" algn="just">
              <a:lnSpc>
                <a:spcPct val="85000"/>
              </a:lnSpc>
            </a:pPr>
            <a:r>
              <a:rPr lang="ru-RU" sz="1700" dirty="0">
                <a:latin typeface="Arial" charset="0"/>
              </a:rPr>
              <a:t>27. Шарыпов В.И., </a:t>
            </a:r>
            <a:r>
              <a:rPr lang="ru-RU" sz="1700" dirty="0" err="1">
                <a:latin typeface="Arial" charset="0"/>
              </a:rPr>
              <a:t>Береговцова</a:t>
            </a:r>
            <a:r>
              <a:rPr lang="ru-RU" sz="1700" dirty="0">
                <a:latin typeface="Arial" charset="0"/>
              </a:rPr>
              <a:t> Н. Г., Барышников С.В., Кузнецов Б.Н. Способ термической переработки отходов пластмасс на основе полиолефиновых углеводородов // Патент РФ № 2216554. 2003 г. </a:t>
            </a:r>
            <a:r>
              <a:rPr lang="ru-RU" sz="1700" dirty="0" err="1">
                <a:latin typeface="Arial" charset="0"/>
              </a:rPr>
              <a:t>Бюл</a:t>
            </a:r>
            <a:r>
              <a:rPr lang="ru-RU" sz="1700" dirty="0">
                <a:latin typeface="Arial" charset="0"/>
              </a:rPr>
              <a:t>. № 32.</a:t>
            </a:r>
          </a:p>
          <a:p>
            <a:pPr indent="538163" algn="just">
              <a:lnSpc>
                <a:spcPct val="85000"/>
              </a:lnSpc>
            </a:pPr>
            <a:r>
              <a:rPr lang="ru-RU" sz="1700" dirty="0">
                <a:latin typeface="Arial" charset="0"/>
              </a:rPr>
              <a:t>28. </a:t>
            </a:r>
            <a:r>
              <a:rPr lang="ru-RU" sz="1700" dirty="0" err="1">
                <a:latin typeface="Arial" charset="0"/>
              </a:rPr>
              <a:t>Рорманн</a:t>
            </a:r>
            <a:r>
              <a:rPr lang="ru-RU" sz="1700" dirty="0">
                <a:latin typeface="Arial" charset="0"/>
              </a:rPr>
              <a:t> Ю. Полимерная формовочная масса для изготовления фасонных деталей с декоративным эффектом // Патент РФ № 2127287. 1999 г.</a:t>
            </a:r>
            <a:endParaRPr lang="en-US" sz="1700" dirty="0">
              <a:latin typeface="Arial" charset="0"/>
            </a:endParaRPr>
          </a:p>
          <a:p>
            <a:pPr indent="538163" algn="just">
              <a:lnSpc>
                <a:spcPct val="85000"/>
              </a:lnSpc>
            </a:pPr>
            <a:r>
              <a:rPr lang="en-US" sz="1700" dirty="0">
                <a:latin typeface="Arial" charset="0"/>
              </a:rPr>
              <a:t>29. </a:t>
            </a:r>
            <a:r>
              <a:rPr lang="ru-RU" sz="1700" dirty="0">
                <a:latin typeface="Arial" charset="0"/>
              </a:rPr>
              <a:t>Полипропилен [Электронный ресурс]: статья. – Электрон. дан. – М.: Журнал «Полимерные материалы», 2008-2017. – Режим доступа: http://www.polymerbranch.com/catalogp/view/3.html&amp;viewinfo=2, свободный. – </a:t>
            </a:r>
            <a:r>
              <a:rPr lang="ru-RU" sz="1700" dirty="0" err="1">
                <a:latin typeface="Arial" charset="0"/>
              </a:rPr>
              <a:t>Загл</a:t>
            </a:r>
            <a:r>
              <a:rPr lang="ru-RU" sz="1700" dirty="0">
                <a:latin typeface="Arial" charset="0"/>
              </a:rPr>
              <a:t>. с экрана. (Дата обращения: 02.05.2017).</a:t>
            </a:r>
          </a:p>
          <a:p>
            <a:pPr indent="538163" algn="just">
              <a:lnSpc>
                <a:spcPct val="85000"/>
              </a:lnSpc>
            </a:pPr>
            <a:r>
              <a:rPr lang="en-US" sz="1700" dirty="0">
                <a:latin typeface="Arial" charset="0"/>
              </a:rPr>
              <a:t>30. </a:t>
            </a:r>
            <a:r>
              <a:rPr lang="ru-RU" sz="1700" dirty="0" err="1">
                <a:latin typeface="Arial" charset="0"/>
              </a:rPr>
              <a:t>Кулихина</a:t>
            </a:r>
            <a:r>
              <a:rPr lang="ru-RU" sz="1700" dirty="0">
                <a:latin typeface="Arial" charset="0"/>
              </a:rPr>
              <a:t> Н.Г. Трубы и фасонные части из полипропилена и сополимеров пропилена стойкие к высоким температурам для систем внутренней канализации [Текст]: технические условия (ТУ 2248-043-00284581-2000) / Н.Г. </a:t>
            </a:r>
            <a:r>
              <a:rPr lang="ru-RU" sz="1700" dirty="0" err="1">
                <a:latin typeface="Arial" charset="0"/>
              </a:rPr>
              <a:t>Кулихина</a:t>
            </a:r>
            <a:r>
              <a:rPr lang="ru-RU" sz="1700" dirty="0">
                <a:latin typeface="Arial" charset="0"/>
              </a:rPr>
              <a:t>. – М.: ФГУП «</a:t>
            </a:r>
            <a:r>
              <a:rPr lang="ru-RU" sz="1700" dirty="0" err="1">
                <a:latin typeface="Arial" charset="0"/>
              </a:rPr>
              <a:t>НИИсантехники</a:t>
            </a:r>
            <a:r>
              <a:rPr lang="ru-RU" sz="1700" dirty="0">
                <a:latin typeface="Arial" charset="0"/>
              </a:rPr>
              <a:t>», 2000 г. – 30 с.</a:t>
            </a:r>
            <a:endParaRPr lang="en-US" sz="1700" dirty="0">
              <a:latin typeface="Arial" charset="0"/>
            </a:endParaRPr>
          </a:p>
          <a:p>
            <a:pPr indent="538163" algn="just">
              <a:lnSpc>
                <a:spcPct val="85000"/>
              </a:lnSpc>
            </a:pPr>
            <a:r>
              <a:rPr lang="en-US" sz="1700" dirty="0">
                <a:latin typeface="Arial" charset="0"/>
              </a:rPr>
              <a:t>31. </a:t>
            </a:r>
            <a:r>
              <a:rPr lang="ru-RU" sz="1700" dirty="0">
                <a:latin typeface="Arial" charset="0"/>
              </a:rPr>
              <a:t>Кудрявцева З.А. Методические указания к выполнению курсового и дипломного проектов по теме «Проектирование производств по переработке пластмасс методом литья под давлением» [Текст]: методические указания для хим.- </a:t>
            </a:r>
            <a:r>
              <a:rPr lang="ru-RU" sz="1700" dirty="0" err="1">
                <a:latin typeface="Arial" charset="0"/>
              </a:rPr>
              <a:t>техн</a:t>
            </a:r>
            <a:r>
              <a:rPr lang="ru-RU" sz="1700" dirty="0">
                <a:latin typeface="Arial" charset="0"/>
              </a:rPr>
              <a:t>. спец-ей / З.А. Кудрявцева, Ю.Т. Панов. – Владимир: Изд-во Владимир. </a:t>
            </a:r>
            <a:r>
              <a:rPr lang="ru-RU" sz="1700" dirty="0" err="1">
                <a:latin typeface="Arial" charset="0"/>
              </a:rPr>
              <a:t>госуд</a:t>
            </a:r>
            <a:r>
              <a:rPr lang="ru-RU" sz="1700" dirty="0">
                <a:latin typeface="Arial" charset="0"/>
              </a:rPr>
              <a:t>. </a:t>
            </a:r>
            <a:r>
              <a:rPr lang="ru-RU" sz="1700" dirty="0" err="1">
                <a:latin typeface="Arial" charset="0"/>
              </a:rPr>
              <a:t>техн</a:t>
            </a:r>
            <a:r>
              <a:rPr lang="ru-RU" sz="1700" dirty="0">
                <a:latin typeface="Arial" charset="0"/>
              </a:rPr>
              <a:t>. ун-та, 1996. – 40 с.</a:t>
            </a:r>
            <a:endParaRPr lang="en-US" sz="1700" dirty="0">
              <a:latin typeface="Arial" charset="0"/>
            </a:endParaRPr>
          </a:p>
          <a:p>
            <a:pPr indent="538163" algn="just">
              <a:lnSpc>
                <a:spcPct val="85000"/>
              </a:lnSpc>
            </a:pPr>
            <a:r>
              <a:rPr lang="en-US" sz="1700" dirty="0">
                <a:latin typeface="Arial" charset="0"/>
              </a:rPr>
              <a:t>32. </a:t>
            </a:r>
            <a:r>
              <a:rPr lang="ru-RU" sz="1700" dirty="0">
                <a:latin typeface="Arial" charset="0"/>
              </a:rPr>
              <a:t>Мамаев В.С. Основы проектирования машиностроительных заводов [Текст]: учебное пособие для </a:t>
            </a:r>
            <a:r>
              <a:rPr lang="ru-RU" sz="1700" dirty="0" err="1">
                <a:latin typeface="Arial" charset="0"/>
              </a:rPr>
              <a:t>инж</a:t>
            </a:r>
            <a:r>
              <a:rPr lang="ru-RU" sz="1700" dirty="0">
                <a:latin typeface="Arial" charset="0"/>
              </a:rPr>
              <a:t>.-</a:t>
            </a:r>
            <a:r>
              <a:rPr lang="ru-RU" sz="1700" dirty="0" err="1">
                <a:latin typeface="Arial" charset="0"/>
              </a:rPr>
              <a:t>техн</a:t>
            </a:r>
            <a:r>
              <a:rPr lang="ru-RU" sz="1700" dirty="0">
                <a:latin typeface="Arial" charset="0"/>
              </a:rPr>
              <a:t>. спец-ей / В.С. Мамаев, Е.Г. Осипов. – М.: Машиностроение, 1974. – 290 с.</a:t>
            </a:r>
          </a:p>
          <a:p>
            <a:pPr indent="538163" algn="just"/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61E02-2BF5-44BB-998F-620FFBC30423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96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931988" y="-82550"/>
            <a:ext cx="5280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FF00"/>
                </a:solidFill>
              </a:rPr>
              <a:t>Содержание презентации</a:t>
            </a:r>
          </a:p>
        </p:txBody>
      </p:sp>
      <p:sp>
        <p:nvSpPr>
          <p:cNvPr id="3080" name="Прямоугольник 7"/>
          <p:cNvSpPr>
            <a:spLocks noChangeArrowheads="1"/>
          </p:cNvSpPr>
          <p:nvPr/>
        </p:nvSpPr>
        <p:spPr bwMode="auto">
          <a:xfrm>
            <a:off x="0" y="620713"/>
            <a:ext cx="9252520" cy="67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Актуальность работы. Научно-технический обзор……………………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….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3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Цель работы. Патенты для внедрения в производство</a:t>
            </a:r>
            <a:r>
              <a:rPr lang="en-US" altLang="ru-RU" sz="1900" dirty="0">
                <a:latin typeface="Arial" charset="0"/>
              </a:rPr>
              <a:t>.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……………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</a:t>
            </a:r>
            <a:r>
              <a:rPr lang="en-US" altLang="ru-RU" sz="1900" dirty="0" smtClean="0">
                <a:latin typeface="Arial" charset="0"/>
              </a:rPr>
              <a:t>...</a:t>
            </a:r>
            <a:r>
              <a:rPr lang="ru-RU" altLang="ru-RU" sz="1900" dirty="0" smtClean="0">
                <a:latin typeface="Arial" charset="0"/>
              </a:rPr>
              <a:t>4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Практическая ценность патентов</a:t>
            </a:r>
            <a:r>
              <a:rPr lang="en-US" altLang="ru-RU" sz="1900" dirty="0" smtClean="0">
                <a:latin typeface="Arial" charset="0"/>
              </a:rPr>
              <a:t>, </a:t>
            </a:r>
            <a:r>
              <a:rPr lang="ru-RU" altLang="ru-RU" sz="1900" dirty="0" smtClean="0">
                <a:latin typeface="Arial" charset="0"/>
              </a:rPr>
              <a:t>используемых при производстве сантехнических изделий …………………………</a:t>
            </a:r>
            <a:r>
              <a:rPr lang="en-US" altLang="ru-RU" sz="1900" dirty="0" smtClean="0">
                <a:latin typeface="Arial" charset="0"/>
              </a:rPr>
              <a:t>…………………….………</a:t>
            </a:r>
            <a:r>
              <a:rPr lang="ru-RU" altLang="ru-RU" sz="1900" dirty="0" smtClean="0">
                <a:latin typeface="Arial" charset="0"/>
              </a:rPr>
              <a:t>5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Характеристика выбранного сырья</a:t>
            </a:r>
            <a:r>
              <a:rPr lang="en-US" altLang="ru-RU" sz="1900" dirty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…………</a:t>
            </a:r>
            <a:r>
              <a:rPr lang="en-US" altLang="ru-RU" sz="1900" dirty="0" smtClean="0">
                <a:latin typeface="Arial" charset="0"/>
              </a:rPr>
              <a:t>…….…………………......</a:t>
            </a:r>
            <a:r>
              <a:rPr lang="ru-RU" altLang="ru-RU" sz="1900" dirty="0" smtClean="0">
                <a:latin typeface="Arial" charset="0"/>
              </a:rPr>
              <a:t>.</a:t>
            </a:r>
            <a:r>
              <a:rPr lang="en-US" altLang="ru-RU" sz="1900" dirty="0" smtClean="0">
                <a:latin typeface="Arial" charset="0"/>
              </a:rPr>
              <a:t>...</a:t>
            </a:r>
            <a:r>
              <a:rPr lang="ru-RU" altLang="ru-RU" sz="1900" dirty="0" smtClean="0">
                <a:latin typeface="Arial" charset="0"/>
              </a:rPr>
              <a:t>.6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Характеристика готовой продукции</a:t>
            </a:r>
            <a:r>
              <a:rPr lang="en-US" altLang="ru-RU" sz="1900" dirty="0" smtClean="0">
                <a:latin typeface="Arial" charset="0"/>
              </a:rPr>
              <a:t> …………………….……………...….</a:t>
            </a:r>
            <a:r>
              <a:rPr lang="ru-RU" altLang="ru-RU" sz="1900" dirty="0" smtClean="0">
                <a:latin typeface="Arial" charset="0"/>
              </a:rPr>
              <a:t>.</a:t>
            </a:r>
            <a:r>
              <a:rPr lang="en-US" altLang="ru-RU" sz="1900" dirty="0" smtClean="0">
                <a:latin typeface="Arial" charset="0"/>
              </a:rPr>
              <a:t>..</a:t>
            </a:r>
            <a:r>
              <a:rPr lang="ru-RU" altLang="ru-RU" sz="1900" dirty="0" smtClean="0">
                <a:latin typeface="Arial" charset="0"/>
              </a:rPr>
              <a:t>7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Выбор сырья и композиций……………………………......</a:t>
            </a:r>
            <a:r>
              <a:rPr lang="en-US" altLang="ru-RU" sz="1900" dirty="0" smtClean="0">
                <a:latin typeface="Arial" charset="0"/>
              </a:rPr>
              <a:t>.....</a:t>
            </a:r>
            <a:r>
              <a:rPr lang="ru-RU" altLang="ru-RU" sz="1900" dirty="0" smtClean="0">
                <a:latin typeface="Arial" charset="0"/>
              </a:rPr>
              <a:t>...............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...</a:t>
            </a:r>
            <a:r>
              <a:rPr lang="en-US" altLang="ru-RU" sz="1900" dirty="0" smtClean="0">
                <a:latin typeface="Arial" charset="0"/>
              </a:rPr>
              <a:t>..</a:t>
            </a:r>
            <a:r>
              <a:rPr lang="ru-RU" altLang="ru-RU" sz="1900" dirty="0" smtClean="0">
                <a:latin typeface="Arial" charset="0"/>
              </a:rPr>
              <a:t>.8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Материальный баланс производства……………………………</a:t>
            </a:r>
            <a:r>
              <a:rPr lang="en-US" altLang="ru-RU" sz="1900" dirty="0" smtClean="0">
                <a:latin typeface="Arial" charset="0"/>
              </a:rPr>
              <a:t>..</a:t>
            </a:r>
            <a:r>
              <a:rPr lang="ru-RU" altLang="ru-RU" sz="1900" dirty="0" smtClean="0">
                <a:latin typeface="Arial" charset="0"/>
              </a:rPr>
              <a:t>…</a:t>
            </a:r>
            <a:r>
              <a:rPr lang="en-US" altLang="ru-RU" sz="1900" dirty="0" smtClean="0">
                <a:latin typeface="Arial" charset="0"/>
              </a:rPr>
              <a:t>...…...10</a:t>
            </a:r>
            <a:r>
              <a:rPr lang="ru-RU" altLang="ru-RU" sz="1900" dirty="0" smtClean="0">
                <a:latin typeface="Arial" charset="0"/>
              </a:rPr>
              <a:t>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Технологическая схема производства……………………………………</a:t>
            </a:r>
            <a:r>
              <a:rPr lang="en-US" altLang="ru-RU" sz="1900" dirty="0" smtClean="0">
                <a:latin typeface="Arial" charset="0"/>
              </a:rPr>
              <a:t>..</a:t>
            </a:r>
            <a:r>
              <a:rPr lang="ru-RU" altLang="ru-RU" sz="1900" dirty="0" smtClean="0">
                <a:latin typeface="Arial" charset="0"/>
              </a:rPr>
              <a:t>.1</a:t>
            </a:r>
            <a:r>
              <a:rPr lang="en-US" altLang="ru-RU" sz="1900" dirty="0">
                <a:latin typeface="Arial" charset="0"/>
              </a:rPr>
              <a:t>1</a:t>
            </a:r>
            <a:r>
              <a:rPr lang="ru-RU" altLang="ru-RU" sz="1900" dirty="0" smtClean="0">
                <a:latin typeface="Arial" charset="0"/>
              </a:rPr>
              <a:t>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Расчет основного и вспомогательного оборудования……………...…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.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.</a:t>
            </a:r>
            <a:r>
              <a:rPr lang="en-US" altLang="ru-RU" sz="1900" dirty="0" smtClean="0">
                <a:latin typeface="Arial" charset="0"/>
              </a:rPr>
              <a:t>13</a:t>
            </a:r>
            <a:r>
              <a:rPr lang="ru-RU" altLang="ru-RU" sz="1900" dirty="0" smtClean="0">
                <a:latin typeface="Arial" charset="0"/>
              </a:rPr>
              <a:t>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Выбор основного и вспомогательного оборудования…</a:t>
            </a:r>
            <a:r>
              <a:rPr lang="en-US" altLang="ru-RU" sz="1900" dirty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………</a:t>
            </a:r>
            <a:r>
              <a:rPr lang="en-US" altLang="ru-RU" sz="1900" dirty="0" smtClean="0">
                <a:latin typeface="Arial" charset="0"/>
              </a:rPr>
              <a:t>…</a:t>
            </a:r>
            <a:r>
              <a:rPr lang="ru-RU" altLang="ru-RU" sz="1900" dirty="0" smtClean="0">
                <a:latin typeface="Arial" charset="0"/>
              </a:rPr>
              <a:t>…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….</a:t>
            </a:r>
            <a:r>
              <a:rPr lang="en-US" altLang="ru-RU" sz="1900" dirty="0" smtClean="0">
                <a:latin typeface="Arial" charset="0"/>
              </a:rPr>
              <a:t>.14</a:t>
            </a:r>
            <a:r>
              <a:rPr lang="ru-RU" altLang="ru-RU" sz="1900" dirty="0" smtClean="0">
                <a:latin typeface="Arial" charset="0"/>
              </a:rPr>
              <a:t>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Выводы…………………………………………………………………...…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.</a:t>
            </a:r>
            <a:r>
              <a:rPr lang="en-US" altLang="ru-RU" sz="1900" dirty="0" smtClean="0">
                <a:latin typeface="Arial" charset="0"/>
              </a:rPr>
              <a:t>15</a:t>
            </a:r>
            <a:r>
              <a:rPr lang="ru-RU" altLang="ru-RU" sz="1900" dirty="0" smtClean="0">
                <a:latin typeface="Arial" charset="0"/>
              </a:rPr>
              <a:t> сл.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altLang="ru-RU" sz="1900" dirty="0" smtClean="0">
                <a:latin typeface="Arial" charset="0"/>
              </a:rPr>
              <a:t>Библиографический список………………………………………..……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….</a:t>
            </a:r>
            <a:r>
              <a:rPr lang="en-US" altLang="ru-RU" sz="1900" dirty="0" smtClean="0">
                <a:latin typeface="Arial" charset="0"/>
              </a:rPr>
              <a:t>.</a:t>
            </a:r>
            <a:r>
              <a:rPr lang="ru-RU" altLang="ru-RU" sz="1900" dirty="0" smtClean="0">
                <a:latin typeface="Arial" charset="0"/>
              </a:rPr>
              <a:t>.</a:t>
            </a:r>
            <a:r>
              <a:rPr lang="en-US" altLang="ru-RU" sz="1900" dirty="0" smtClean="0">
                <a:latin typeface="Arial" charset="0"/>
              </a:rPr>
              <a:t>16</a:t>
            </a:r>
            <a:r>
              <a:rPr lang="en-US" altLang="ru-RU" sz="1900" dirty="0">
                <a:latin typeface="Arial" charset="0"/>
              </a:rPr>
              <a:t> </a:t>
            </a:r>
            <a:r>
              <a:rPr lang="ru-RU" altLang="ru-RU" sz="1900" dirty="0" smtClean="0">
                <a:latin typeface="Arial" charset="0"/>
              </a:rPr>
              <a:t>сл.</a:t>
            </a: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</p:txBody>
      </p:sp>
      <p:sp>
        <p:nvSpPr>
          <p:cNvPr id="3081" name="Номер слайда 5"/>
          <p:cNvSpPr txBox="1">
            <a:spLocks/>
          </p:cNvSpPr>
          <p:nvPr/>
        </p:nvSpPr>
        <p:spPr bwMode="auto">
          <a:xfrm>
            <a:off x="-36513" y="88900"/>
            <a:ext cx="477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7F61AA41-72DC-42D0-9C7F-8BF3AA44C669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2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25" y="549275"/>
            <a:ext cx="9109075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Актуальность работы: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Актуальность работы связана со все более возрастающей ролью использования изделий сантехнического назначения в промышленности и быту.</a:t>
            </a: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Научно-технический обзор: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Научно-технический обзор проводился с целью проведения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патентн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ого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поиск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а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из научно-технической и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патентной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литературы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Патентный поиск проводился по следующим источникам: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патентная база «Федеральный институт промышленной собственности» (ФИПС)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ссылка: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www1.fips.ru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патентная служба РФ «Федеральная служба по интеллектуальной собственности (Роспатент)»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ссылка: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http://www.rupto.ru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патентная база «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Freepatent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ссылка: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www.freepatent.ru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патентная база «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Worldwide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ссылка: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www. worldwide.espacenet.com.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з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данных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патентн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ой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баз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ы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найдены: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различны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е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композици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из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полипропилена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способ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ы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переработки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отходов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др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которые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можно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использовать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при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изготовлении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сантехнических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изделий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способствующие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повышению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качества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физико-механических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характеристик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выпускаемых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изделий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производительности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труда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а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также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снижающие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себестоимость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продукции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путем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уменьшения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затрат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их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изготовление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применяемого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оборудования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115888"/>
            <a:ext cx="4778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E2736-6091-439B-B689-C4D6CDCE3F31}" type="slidenum">
              <a:rPr lang="ru-RU" sz="3600" b="1" smtClean="0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2863" y="1588"/>
            <a:ext cx="9223376" cy="709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Цель работы: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Изучить и описать технологию изготовления изделий сантехнического назначения методом литья под давлением.</a:t>
            </a: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Патенты для внедрения в производство: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В работе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[1]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приведено описание полипропиленовой композиции, используемой для получения изделий литьем под давлением. Композиция содержит изотактический полипропилен (например, марки «</a:t>
            </a:r>
            <a:r>
              <a:rPr lang="ru-RU" sz="1900" dirty="0" err="1">
                <a:latin typeface="Arial" pitchFamily="34" charset="0"/>
                <a:cs typeface="Arial" pitchFamily="34" charset="0"/>
              </a:rPr>
              <a:t>Бален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») или его сополимеры с этиленом (ГОСТ 26996-86)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 полипропилен, модифицированный синтетическим каучуком, марки «</a:t>
            </a:r>
            <a:r>
              <a:rPr lang="ru-RU" sz="1900" dirty="0" err="1">
                <a:latin typeface="Arial" pitchFamily="34" charset="0"/>
                <a:cs typeface="Arial" pitchFamily="34" charset="0"/>
              </a:rPr>
              <a:t>Армлен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», при их массовом соотношении, равном 1-10:1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[1]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. В данной ВКР мы используем массовое соотношение компонентов 9:1.</a:t>
            </a:r>
          </a:p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В работе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[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приведено изобретение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в котором полипропиленовые отходы измельчают, промывают, сушат, разогревают и формуют изделия литьем под давлением. Перед измельчением отходы разделяют на две части. На первую часть из однотипного вторичного сырья после однократной переработки без значительных повреждений полимерной структуры с характеристиками, лежащими в пределах характеристик исходного первичного сырья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 на вторую часть из вторичного сырья с неизвестными характеристиками. После измельчения перед промывкой раздробленный материал сепарируют, отделяя его от примесей. После сушки из просушенного сырьевого вторичного материала изготовляют литьевую смесь путем добавления к материалу второй части, составляющему 80-50% от общего количества сырьевого материала, 20-50% материала первой части (таблица 3)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[2]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0" y="90488"/>
            <a:ext cx="2984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FD3C0-6526-4CE2-B303-68207833DC40}" type="slidenum">
              <a:rPr lang="ru-RU" sz="3600" b="1" smtClean="0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7E27-6F6B-4C8D-84E4-C8479BD809D1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Номер слайда 2"/>
          <p:cNvSpPr txBox="1">
            <a:spLocks/>
          </p:cNvSpPr>
          <p:nvPr/>
        </p:nvSpPr>
        <p:spPr bwMode="auto">
          <a:xfrm>
            <a:off x="68263" y="28575"/>
            <a:ext cx="404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625D34A-257A-401E-87C8-D2A0B94B0C00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5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3700"/>
            <a:ext cx="9144000" cy="68024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Практическая ценность патентов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используемых при производстве сантехнических изделий: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Изделия, полученные из композиции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[1]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, обладают повышенными физико-механическими свойствами (таблица 2) в широком диапазоне температур (от -120 °С до +170 °С), что позволяет их использовать в различных климатических условиях. Полученное из этой композиции изделие сохраняет все механические и электрические свойства полипропилена в диапазоне температур от -120 °С до +170 °С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[1]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При использовании патента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[2]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: 1) повышается эффективность процесса изготовления изделий из полипропиленовых отходов;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2) повышается эффективность переработки и использования полипропиленовых отходов за счет их более тщательной сортировки;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3) улучшается экологическая обстановка за счет возможности превращения полипропиленовых отходов в полезные изделия различного назначения;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4) расширяется база сырьевых ресурсов за счет рационального использования отходов производства;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5) повышается качество полипропиленовых изделий при повторной переработке полипропилена без дополнительных затрат или с минимальными затратами;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6) повышается эффективность переработки и использования полипропиленовых отходов за счет использования вторичного полипропилена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[2]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.</a:t>
            </a:r>
            <a:endParaRPr lang="ru-RU" sz="19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7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543050" y="-66675"/>
            <a:ext cx="605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Характеристика выбранного сырья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-3175" y="2349500"/>
            <a:ext cx="917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graphicFrame>
        <p:nvGraphicFramePr>
          <p:cNvPr id="20" name="Объект 10"/>
          <p:cNvGraphicFramePr>
            <a:graphicFrameLocks/>
          </p:cNvGraphicFramePr>
          <p:nvPr/>
        </p:nvGraphicFramePr>
        <p:xfrm>
          <a:off x="323850" y="1557338"/>
          <a:ext cx="8496300" cy="512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158"/>
                <a:gridCol w="4032142"/>
              </a:tblGrid>
              <a:tr h="274261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Преимущества полипропилена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Недостатки полипропилена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903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Отсутствие растрескивания под воз­действием поверхностно-активных веществ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Чувствительны к свету и кислороду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2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Большая устойчивость к воздействию хими­ческих веществ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Невысокая морозостойкость (до -30 °С)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986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Высокая теплостойкость и хорошие диэлектрические свойства в широком интервале температур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Горючесть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2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Физиологически нейтральны, безвредны, без запаха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Старение под действием ультрафиолетовых лучей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2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Низкая паро- и газопроницаемость, высокая водостойкость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ольшой коэффициент теплового расширения (0,15 мм/м °С)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986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Легко перерабатываются всеми основными способами переработки пластмасс и легко подвергаются модификации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2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Малая звукопроводимость и высокая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виброустойчивость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069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Срок эксплуатации изделий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 менее 50 лет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986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Соединительные изделия из полипропилена очень легки, просты в монтаже и эксплуатации</a:t>
                      </a: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600" dirty="0"/>
                    </a:p>
                  </a:txBody>
                  <a:tcPr marL="91424" marR="9142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10" name="Прямоугольник 21"/>
          <p:cNvSpPr>
            <a:spLocks noChangeArrowheads="1"/>
          </p:cNvSpPr>
          <p:nvPr/>
        </p:nvSpPr>
        <p:spPr bwMode="auto">
          <a:xfrm>
            <a:off x="179512" y="1184096"/>
            <a:ext cx="910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Arial" charset="0"/>
              </a:rPr>
              <a:t>Таблица 1 – Преимущества и недостатки полипропилена </a:t>
            </a:r>
            <a:r>
              <a:rPr lang="en-US" altLang="ru-RU" dirty="0">
                <a:latin typeface="Arial" charset="0"/>
              </a:rPr>
              <a:t>[29]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721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263" y="28575"/>
            <a:ext cx="4048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0E50C-A1A5-48A7-A5F1-287F146F4A03}" type="slidenum">
              <a:rPr lang="ru-RU" sz="3600" b="1" smtClean="0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3600" b="1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-26987" y="438636"/>
                <a:ext cx="9147175" cy="74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Полипропилен – это твердый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термопластичный неполярный полимер класса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полиолефинов. Формула: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>
                            <a:latin typeface="Cambria Math"/>
                          </a:rPr>
                          <m:t>[</m:t>
                        </m:r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C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>
                            <a:latin typeface="Cambria Math"/>
                          </a:rPr>
                          <m:t> – 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CH</m:t>
                        </m:r>
                        <m:r>
                          <a:rPr lang="ru-RU" sz="20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C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ru-RU" sz="2000">
                            <a:latin typeface="Cambria Math"/>
                          </a:rPr>
                          <m:t>)</m:t>
                        </m:r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ru-RU" sz="2000">
                            <a:latin typeface="Cambria Math"/>
                          </a:rPr>
                          <m:t>]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87" y="438636"/>
                <a:ext cx="9147175" cy="745460"/>
              </a:xfrm>
              <a:prstGeom prst="rect">
                <a:avLst/>
              </a:prstGeom>
              <a:blipFill rotWithShape="1">
                <a:blip r:embed="rId3"/>
                <a:stretch>
                  <a:fillRect l="-733" t="-327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538288" y="-66675"/>
            <a:ext cx="6062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Характеристика готовой продукции</a:t>
            </a:r>
          </a:p>
        </p:txBody>
      </p:sp>
      <p:pic>
        <p:nvPicPr>
          <p:cNvPr id="8199" name="Picture 2" descr="C:\Users\artem\Desktop\1836357056f912c6365.72876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4200"/>
            <a:ext cx="27447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2779713" y="542925"/>
            <a:ext cx="63611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dirty="0">
                <a:latin typeface="Arial" charset="0"/>
              </a:rPr>
              <a:t>Фасонные части должны изготавливаться в соответствии с ТУ 2248-000-00284581-1998 и с ТУ 2248-043-00284581-2000, и по основным требованиям должны соответствовать нормам, указанным в специальных ГОСТах. </a:t>
            </a:r>
            <a:r>
              <a:rPr lang="en-US" altLang="ru-RU" sz="2000" dirty="0">
                <a:latin typeface="Arial" charset="0"/>
              </a:rPr>
              <a:t>Фасонные части должны изготовляться из полипропилена и сополимеров пропилена, имеющих показатель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175" y="4027488"/>
            <a:ext cx="914717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проверки соответствия фасонных частей требованиям настоящих ТУ проводят приемо-сдаточные и периодические испытания. При приемо-сдаточных испытаниях контролируют основные размеры изделий. Остальные размеры должны обеспечиваться принятой к производству формующей оснасткой, которую контролируют при ее приемке.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Периодические испытания проводят не реже одного раза в год.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Фасонные части для периодических испытаний отбирают из партий, прошедших приемо-сдаточные испытания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[30]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02" name="Номер слайда 2"/>
          <p:cNvSpPr txBox="1">
            <a:spLocks/>
          </p:cNvSpPr>
          <p:nvPr/>
        </p:nvSpPr>
        <p:spPr bwMode="auto">
          <a:xfrm>
            <a:off x="68263" y="28575"/>
            <a:ext cx="404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4A59A0D5-2D93-47D0-B5B4-72EFE094B34B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7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2446" y="2790461"/>
                <a:ext cx="914644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текучести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расплава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(ПТР)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(230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cs typeface="Arial" pitchFamily="34" charset="0"/>
                      </a:rPr>
                      <m:t>℃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/ 2,16 кг) не более 1,5 г/10 мин.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ПТР,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определенный из материала готовых изделий не должен превышать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ПТР исходного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сырья более чем на 0,2 г/10 мин при одинаковых условиях их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определения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[30]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6" y="2790461"/>
                <a:ext cx="9146446" cy="1600438"/>
              </a:xfrm>
              <a:prstGeom prst="rect">
                <a:avLst/>
              </a:prstGeom>
              <a:blipFill rotWithShape="1">
                <a:blip r:embed="rId4"/>
                <a:stretch>
                  <a:fillRect l="-733" t="-1527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732392" y="1600200"/>
          <a:ext cx="3679216" cy="5081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508"/>
                <a:gridCol w="634218"/>
                <a:gridCol w="689596"/>
                <a:gridCol w="700447"/>
                <a:gridCol w="700447"/>
              </a:tblGrid>
              <a:tr h="101902">
                <a:tc rowSpan="2"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Показатель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gridSpan="4"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Значение показателей для материала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Бален 02003 по ТУ 2211-020-00203521-96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Каплен 01003 по ТУ 2211-015-00203521-99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Армлен ПП СК 10-1 по ТУ 2243-038-11378612-2002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Армлен ПП СК 10-1 по ТУ 2243-038-11378612-2002 + Бален 02003 по ТУ 2211-020-00203521-96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203803">
                <a:tc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Ударная вязкость</a:t>
                      </a:r>
                    </a:p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 Изоду, Дж/м</a:t>
                      </a:r>
                      <a:r>
                        <a:rPr lang="ru-RU" sz="700" baseline="300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r>
                        <a:rPr lang="en-US" sz="700">
                          <a:effectLst/>
                        </a:rPr>
                        <a:t> – </a:t>
                      </a:r>
                      <a:r>
                        <a:rPr lang="ru-RU" sz="700">
                          <a:effectLst/>
                        </a:rPr>
                        <a:t>80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 </a:t>
                      </a:r>
                      <a:r>
                        <a:rPr lang="en-US" sz="700">
                          <a:effectLst/>
                        </a:rPr>
                        <a:t>– </a:t>
                      </a:r>
                      <a:r>
                        <a:rPr lang="ru-RU" sz="7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 разруш.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 разруш.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203803">
                <a:tc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упругости</a:t>
                      </a:r>
                    </a:p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 изгибе, МПа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1250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302638">
                <a:tc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Предел текучести при растяжении, МПа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менее 26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менее 31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менее </a:t>
                      </a: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менее </a:t>
                      </a:r>
                      <a:r>
                        <a:rPr lang="ru-RU" sz="7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407607">
                <a:tc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Изгибающее напряжение при максимальной нагрузке, МПа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305705">
                <a:tc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Относительное удлинение</a:t>
                      </a:r>
                      <a:r>
                        <a:rPr lang="ru-RU" sz="700">
                          <a:effectLst/>
                        </a:rPr>
                        <a:t> при разрыве</a:t>
                      </a:r>
                      <a:r>
                        <a:rPr lang="en-US" sz="700">
                          <a:effectLst/>
                        </a:rPr>
                        <a:t>, %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259404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40410" marR="40410" marT="0" marB="0">
                    <a:blipFill rotWithShape="1">
                      <a:blip r:embed="rId2"/>
                      <a:stretch>
                        <a:fillRect t="-1274286" r="-284713" b="-982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165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203803">
                <a:tc>
                  <a:txBody>
                    <a:bodyPr/>
                    <a:lstStyle/>
                    <a:p>
                      <a:pPr marR="254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Линейная усадка при литье, %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1,1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1,0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259404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40410" marR="40410" marT="0" marB="0">
                    <a:blipFill rotWithShape="1">
                      <a:blip r:embed="rId2"/>
                      <a:stretch>
                        <a:fillRect t="-1477143" r="-284713" b="-78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259404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40410" marR="40410" marT="0" marB="0">
                    <a:blipFill rotWithShape="1">
                      <a:blip r:embed="rId2"/>
                      <a:stretch>
                        <a:fillRect t="-3066667" r="-284713" b="-141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-15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-120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403518"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40410" marR="40410" marT="0" marB="0">
                    <a:blipFill rotWithShape="1">
                      <a:blip r:embed="rId2"/>
                      <a:stretch>
                        <a:fillRect t="-814286" r="-284713" b="-26428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0,2 – 0,5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0,2 – 0,5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 </a:t>
                      </a:r>
                      <a:r>
                        <a:rPr lang="en-US" sz="700">
                          <a:effectLst/>
                        </a:rPr>
                        <a:t>–</a:t>
                      </a:r>
                      <a:r>
                        <a:rPr lang="ru-RU" sz="700">
                          <a:effectLst/>
                        </a:rPr>
                        <a:t> 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0,2 </a:t>
                      </a:r>
                      <a:r>
                        <a:rPr lang="en-US" sz="700">
                          <a:effectLst/>
                        </a:rPr>
                        <a:t>– </a:t>
                      </a: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305705"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Разброс показателя 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текучести расплава, %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более  ±15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более  ±10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более  ±1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более  ±1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302638"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Массовая доля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летучих веществ, %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более 0,09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не более 0,09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 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нормируется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 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нормируется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  <a:tr h="403518"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Массовая доля изотактической фракции, %, не менее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 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нормируется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 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нормируется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10" marR="4041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181225" y="-66675"/>
            <a:ext cx="477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rgbClr val="FFFF00"/>
                </a:solidFill>
                <a:latin typeface="Arial" charset="0"/>
              </a:rPr>
              <a:t>Выбор сырья и композиций</a:t>
            </a: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68263" y="538808"/>
            <a:ext cx="896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Arial" charset="0"/>
              </a:rPr>
              <a:t>Таблица 2 - </a:t>
            </a:r>
            <a:r>
              <a:rPr lang="en-US" altLang="ru-RU" dirty="0">
                <a:latin typeface="Arial" charset="0"/>
              </a:rPr>
              <a:t>Основные физико-механические</a:t>
            </a:r>
            <a:r>
              <a:rPr lang="ru-RU" altLang="ru-RU" dirty="0">
                <a:latin typeface="Arial" charset="0"/>
              </a:rPr>
              <a:t> </a:t>
            </a:r>
            <a:r>
              <a:rPr lang="en-US" altLang="ru-RU" dirty="0">
                <a:latin typeface="Arial" charset="0"/>
              </a:rPr>
              <a:t>характеристики </a:t>
            </a:r>
            <a:endParaRPr lang="ru-RU" altLang="ru-RU" dirty="0">
              <a:latin typeface="Arial" charset="0"/>
            </a:endParaRPr>
          </a:p>
          <a:p>
            <a:r>
              <a:rPr lang="en-US" altLang="ru-RU" dirty="0">
                <a:latin typeface="Arial" charset="0"/>
              </a:rPr>
              <a:t>полипропилена и полипропиленовой композиции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9224" name="Номер слайда 2"/>
          <p:cNvSpPr txBox="1">
            <a:spLocks/>
          </p:cNvSpPr>
          <p:nvPr/>
        </p:nvSpPr>
        <p:spPr bwMode="auto">
          <a:xfrm>
            <a:off x="68263" y="28575"/>
            <a:ext cx="404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1AE5ACB8-C1DA-44AD-9123-27A26C71E5DE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8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p:sp>
        <p:nvSpPr>
          <p:cNvPr id="9225" name="Прямоугольник 18"/>
          <p:cNvSpPr>
            <a:spLocks noChangeArrowheads="1"/>
          </p:cNvSpPr>
          <p:nvPr/>
        </p:nvSpPr>
        <p:spPr bwMode="auto">
          <a:xfrm>
            <a:off x="7956550" y="8829675"/>
            <a:ext cx="503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latin typeface="Arial" charset="0"/>
              </a:rPr>
              <a:t>Таблица 3 - Однотипное термопластичное вторичное сырье после однократной переработки с различными показателями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036269"/>
                  </p:ext>
                </p:extLst>
              </p:nvPr>
            </p:nvGraphicFramePr>
            <p:xfrm>
              <a:off x="230411" y="1168282"/>
              <a:ext cx="8587927" cy="53296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51223"/>
                    <a:gridCol w="1370286"/>
                    <a:gridCol w="1368152"/>
                    <a:gridCol w="1366018"/>
                    <a:gridCol w="2232248"/>
                  </a:tblGrid>
                  <a:tr h="204383">
                    <a:tc row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Показатель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Значение показателей для материала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794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Бален 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02003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Каплен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01003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СК 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10-1 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СК 10-1 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</a:t>
                          </a: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Бален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02003  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8767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Ударная вязкость</a:t>
                          </a: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по </a:t>
                          </a:r>
                          <a:r>
                            <a:rPr lang="ru-RU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Изоду</a:t>
                          </a: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Дж/м</a:t>
                          </a:r>
                          <a:r>
                            <a:rPr lang="ru-RU" sz="1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80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разруш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разруш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8767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Модуль упругости</a:t>
                          </a: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при изгибе, МПа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1100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1250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52064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Предел текучести </a:t>
                          </a:r>
                          <a:endParaRPr lang="en-US" sz="18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при </a:t>
                          </a: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растяжении, МПа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26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31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17534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Изгибающее напряжение при максимальной нагрузке, МПа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13150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Относительное удлинение</a:t>
                          </a: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при разрыве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250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86488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Температура плавления,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168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4484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Линейная усадка </a:t>
                          </a:r>
                          <a:endParaRPr lang="en-US" sz="18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при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литье,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1,9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1,1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1,0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34484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Теплостойкость по Мартенсу,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110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110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86160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Морозостойкость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-15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8036269"/>
                  </p:ext>
                </p:extLst>
              </p:nvPr>
            </p:nvGraphicFramePr>
            <p:xfrm>
              <a:off x="230411" y="1168282"/>
              <a:ext cx="8587927" cy="53686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51223"/>
                    <a:gridCol w="1370286"/>
                    <a:gridCol w="1368152"/>
                    <a:gridCol w="1366018"/>
                    <a:gridCol w="2232248"/>
                  </a:tblGrid>
                  <a:tr h="223457">
                    <a:tc row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Показатель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Значение показателей для материала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794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Бален 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02003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Каплен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01003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СК 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10-1 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СК 10-1 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</a:t>
                          </a: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Бален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02003  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2913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Ударная вязкость</a:t>
                          </a: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по </a:t>
                          </a:r>
                          <a:r>
                            <a:rPr lang="ru-RU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Изоду</a:t>
                          </a: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Дж/м</a:t>
                          </a:r>
                          <a:r>
                            <a:rPr lang="ru-RU" sz="1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80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разруш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разруш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2913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Модуль упругости</a:t>
                          </a: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при изгибе, МПа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1100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1250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52064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Предел текучести </a:t>
                          </a:r>
                          <a:endParaRPr lang="en-US" sz="18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при </a:t>
                          </a: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растяжении, МПа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26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31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менее 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81825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Изгибающее напряжение при максимальной нагрузке, МПа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62369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Относительное удлинение</a:t>
                          </a: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при разрыве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250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36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71" t="-884932" r="-281843" b="-282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168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2913">
                    <a:tc>
                      <a:txBody>
                        <a:bodyPr/>
                        <a:lstStyle/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Линейная усадка </a:t>
                          </a:r>
                          <a:endParaRPr lang="en-US" sz="18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254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при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литье,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1,9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1,1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1,0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36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71" t="-1083562" r="-281843" b="-8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110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110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49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71" t="-2335135" r="-281843" b="-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-15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CA461-B156-4A18-98EE-2F020AA1C0C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-3175" y="457200"/>
            <a:ext cx="9144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137022" y="-66675"/>
            <a:ext cx="6863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 dirty="0">
                <a:solidFill>
                  <a:srgbClr val="FFFF00"/>
                </a:solidFill>
                <a:latin typeface="Arial" charset="0"/>
              </a:rPr>
              <a:t>Выбор сырья и композиций</a:t>
            </a:r>
            <a:r>
              <a:rPr lang="en-US" altLang="ru-RU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ru-RU" sz="2800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ru-RU" altLang="ru-RU" sz="2800" dirty="0" smtClean="0">
                <a:solidFill>
                  <a:srgbClr val="FFFF00"/>
                </a:solidFill>
                <a:latin typeface="Arial" charset="0"/>
              </a:rPr>
              <a:t>окончание)</a:t>
            </a:r>
            <a:endParaRPr lang="ru-RU" altLang="ru-RU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247" name="Номер слайда 2"/>
          <p:cNvSpPr txBox="1">
            <a:spLocks/>
          </p:cNvSpPr>
          <p:nvPr/>
        </p:nvSpPr>
        <p:spPr bwMode="auto">
          <a:xfrm>
            <a:off x="68263" y="28575"/>
            <a:ext cx="4048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C84E726-C3F1-488C-8372-65BD00839F78}" type="slidenum">
              <a:rPr lang="ru-RU" altLang="ru-RU" sz="3600" b="1">
                <a:solidFill>
                  <a:srgbClr val="FFFF00"/>
                </a:solidFill>
              </a:rPr>
              <a:pPr algn="r" eaLnBrk="1" hangingPunct="1"/>
              <a:t>9</a:t>
            </a:fld>
            <a:endParaRPr lang="ru-RU" altLang="ru-RU" sz="3600" b="1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093073"/>
                  </p:ext>
                </p:extLst>
              </p:nvPr>
            </p:nvGraphicFramePr>
            <p:xfrm>
              <a:off x="116108" y="820738"/>
              <a:ext cx="8891367" cy="3077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38639"/>
                    <a:gridCol w="1512168"/>
                    <a:gridCol w="1512168"/>
                    <a:gridCol w="1512168"/>
                    <a:gridCol w="2016224"/>
                  </a:tblGrid>
                  <a:tr h="205740">
                    <a:tc row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Показатель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Значение показателей для материала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1264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Бален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02003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Каплен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01003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СК 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10-1 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СК 10-1 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</a:t>
                          </a: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Бален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02003  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712645"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Показатель текучести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расплава 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230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/2,16 кг), г/10 мин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0,2 – 0,5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0,2 – 0,5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 </a:t>
                          </a: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0,2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– 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1,5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17711"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Разброс показателя 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текучести расплава,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841"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Массовая доля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летучих веществ,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0,09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0,09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17220"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Массовая доля изотактической фракции, %, не менее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093073"/>
                  </p:ext>
                </p:extLst>
              </p:nvPr>
            </p:nvGraphicFramePr>
            <p:xfrm>
              <a:off x="116108" y="820738"/>
              <a:ext cx="8891367" cy="3077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38639"/>
                    <a:gridCol w="1512168"/>
                    <a:gridCol w="1512168"/>
                    <a:gridCol w="1512168"/>
                    <a:gridCol w="2016224"/>
                  </a:tblGrid>
                  <a:tr h="205740">
                    <a:tc row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Показатель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Значение показателей для материала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1264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Бален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02003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Каплен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01003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СК 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10-1 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Армлен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ПП СК 10-1 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 </a:t>
                          </a:r>
                          <a:r>
                            <a:rPr lang="ru-RU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Бален</a:t>
                          </a: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02003  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7126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47863" r="-279948" b="-224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0,2 – 0,5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0,2 – 0,5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800" b="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 </a:t>
                          </a:r>
                          <a:r>
                            <a:rPr lang="en-US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:r>
                            <a:rPr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10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0,2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– 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1,5</a:t>
                          </a: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17711"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Разброс показателя 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текучести расплава,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 ±1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Массовая доля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летучих веществ, %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0,09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более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 0,09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17220"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Массовая доля изотактической фракции, %, не менее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не 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R="38100" algn="ctr">
                            <a:lnSpc>
                              <a:spcPct val="7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нормируется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249" name="Прямоугольник 12"/>
          <p:cNvSpPr>
            <a:spLocks noChangeArrowheads="1"/>
          </p:cNvSpPr>
          <p:nvPr/>
        </p:nvSpPr>
        <p:spPr bwMode="auto">
          <a:xfrm>
            <a:off x="41275" y="450850"/>
            <a:ext cx="896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Arial" charset="0"/>
              </a:rPr>
              <a:t>Продолжение таблицы 2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43605"/>
              </p:ext>
            </p:extLst>
          </p:nvPr>
        </p:nvGraphicFramePr>
        <p:xfrm>
          <a:off x="112713" y="4513263"/>
          <a:ext cx="8823324" cy="2139823"/>
        </p:xfrm>
        <a:graphic>
          <a:graphicData uri="http://schemas.openxmlformats.org/drawingml/2006/table">
            <a:tbl>
              <a:tblPr/>
              <a:tblGrid>
                <a:gridCol w="3456083"/>
                <a:gridCol w="1728041"/>
                <a:gridCol w="1872045"/>
                <a:gridCol w="1767155"/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Показатель/Материал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ПЭВД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ПЭНД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ПП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Прочность (кгс/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при растяжении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при изгибе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при срезе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170…100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200…170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170…140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450…180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400…200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360…200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300…350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Предел текучести (кгс/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90…160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250…350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270…300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Относительное удлинение,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в начале течения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при разрыве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15…20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800…500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10…12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1200…50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10…20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200…800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77" name="Прямоугольник 15"/>
          <p:cNvSpPr>
            <a:spLocks noChangeArrowheads="1"/>
          </p:cNvSpPr>
          <p:nvPr/>
        </p:nvSpPr>
        <p:spPr bwMode="auto">
          <a:xfrm>
            <a:off x="68263" y="3902075"/>
            <a:ext cx="8824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Arial" charset="0"/>
              </a:rPr>
              <a:t>Таблица 3 - Однотипное термопластичное вторичное сырье после однократной переработки с различными показателями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2118</Words>
  <Application>Microsoft Office PowerPoint</Application>
  <PresentationFormat>Экран (4:3)</PresentationFormat>
  <Paragraphs>614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482</cp:revision>
  <dcterms:created xsi:type="dcterms:W3CDTF">2017-05-25T07:06:39Z</dcterms:created>
  <dcterms:modified xsi:type="dcterms:W3CDTF">2017-05-29T17:53:30Z</dcterms:modified>
</cp:coreProperties>
</file>