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3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82EF7F-622F-4B09-90CC-8B5257441CA5}" type="datetimeFigureOut">
              <a:rPr lang="ru-RU"/>
              <a:pPr>
                <a:defRPr/>
              </a:pPr>
              <a:t>29.05.2017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9C19C58-1B22-4408-815D-03215BA9E5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1D830A87-A975-4BF6-8C05-5C154EF208AF}" type="datetime1">
              <a:rPr lang="ru-RU" smtClean="0"/>
              <a:pPr>
                <a:defRPr/>
              </a:pPr>
              <a:t>29.05.2017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655E42E7-200C-4E6C-BE31-F91040AD80C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1CE05C-C101-4734-B752-4DB61614579E}" type="datetime1">
              <a:rPr lang="ru-RU" smtClean="0"/>
              <a:pPr>
                <a:defRPr/>
              </a:pPr>
              <a:t>29.05.2017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9A2AE-7938-433B-86A9-258DC1B6D3C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DF4C9-E130-452B-8665-3B63690845A1}" type="datetime1">
              <a:rPr lang="ru-RU" smtClean="0"/>
              <a:pPr>
                <a:defRPr/>
              </a:pPr>
              <a:t>29.05.2017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39F80-44EC-423F-8C51-AACD6B9C939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556218C-3DD0-40D7-88C4-65062696E640}" type="datetime1">
              <a:rPr lang="ru-RU" smtClean="0"/>
              <a:pPr>
                <a:defRPr/>
              </a:pPr>
              <a:t>29.05.2017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B0531F1-40FA-4904-B6A3-00AC47438BE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C21AAF99-2907-4D3B-B4F2-01A994B2FA1B}" type="datetime1">
              <a:rPr lang="ru-RU" smtClean="0"/>
              <a:pPr>
                <a:defRPr/>
              </a:pPr>
              <a:t>29.05.2017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F1C35624-C19F-4084-99A0-8A7FBDD3A69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70B23-F188-45B8-A5EF-D1F7409F3F33}" type="datetime1">
              <a:rPr lang="ru-RU" smtClean="0"/>
              <a:pPr>
                <a:defRPr/>
              </a:pPr>
              <a:t>29.05.2017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729FE-C579-4AEB-85A0-F9E4F042537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78587E-FD90-4DE6-BEA1-A447CF834C92}" type="datetime1">
              <a:rPr lang="ru-RU" smtClean="0"/>
              <a:pPr>
                <a:defRPr/>
              </a:pPr>
              <a:t>29.05.2017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1A98B-FE9C-4CC2-9489-48274464E90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844670E-8D84-4BE1-B481-648DEDE11E47}" type="datetime1">
              <a:rPr lang="ru-RU" smtClean="0"/>
              <a:pPr>
                <a:defRPr/>
              </a:pPr>
              <a:t>29.05.2017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80BA24A5-FD65-4B27-81B4-20686F2BE92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4C3FD1-4517-4EBF-9B51-DEFBFEE57079}" type="datetime1">
              <a:rPr lang="ru-RU" smtClean="0"/>
              <a:pPr>
                <a:defRPr/>
              </a:pPr>
              <a:t>29.05.2017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70EA-E2EE-4118-9944-7A5B27D094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C9052C7-B010-4CCD-8B2D-D0EBEEE06C95}" type="datetime1">
              <a:rPr lang="ru-RU" smtClean="0"/>
              <a:pPr>
                <a:defRPr/>
              </a:pPr>
              <a:t>29.05.2017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975F5D8-35AA-4A75-9389-BD483737EC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E3126D3-B10C-4C4C-AF24-F51607EC6311}" type="datetime1">
              <a:rPr lang="ru-RU" smtClean="0"/>
              <a:pPr>
                <a:defRPr/>
              </a:pPr>
              <a:t>29.05.2017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3A6652A-5867-4BCD-A1C5-26D076232B4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3A71C3-4B7D-4AA7-BD59-B3D8C39A3338}" type="datetime1">
              <a:rPr lang="ru-RU" smtClean="0"/>
              <a:pPr>
                <a:defRPr/>
              </a:pPr>
              <a:t>29.05.2017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5D4B62-6577-4500-A209-95922771D1C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468313" y="260350"/>
            <a:ext cx="8299450" cy="59039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и науки РФ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учреждение высшего образования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Владимирский государственный университет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имени А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Н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Столетовых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Институт архитектуры, строительства и энергетики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химических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технологий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ВКР Осиповой Натальи Юрьевны 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Технология энергосберегающего производства подготовки сверхчистой воды производительностью 8500м</a:t>
            </a:r>
            <a:r>
              <a:rPr lang="ru-RU" sz="2000" b="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/год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д.т.н., профессор, профессор кафедры химической технологии Христофоров А.И. 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Владимир 2017</a:t>
            </a: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sz="quarter" idx="1"/>
          </p:nvPr>
        </p:nvSpPr>
        <p:spPr>
          <a:xfrm>
            <a:off x="468313" y="333375"/>
            <a:ext cx="8218487" cy="6335713"/>
          </a:xfrm>
        </p:spPr>
        <p:txBody>
          <a:bodyPr/>
          <a:lstStyle/>
          <a:p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Продолжение таблицы 3</a:t>
            </a: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BC0BC2A-B4D1-4681-8687-9E41354E541A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>
          <a:xfrm>
            <a:off x="-15875" y="6350"/>
            <a:ext cx="2847975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10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31913" y="836613"/>
          <a:ext cx="5976936" cy="5748217"/>
        </p:xfrm>
        <a:graphic>
          <a:graphicData uri="http://schemas.openxmlformats.org/drawingml/2006/table">
            <a:tbl>
              <a:tblPr/>
              <a:tblGrid>
                <a:gridCol w="1597954"/>
                <a:gridCol w="134152"/>
                <a:gridCol w="134152"/>
                <a:gridCol w="1201327"/>
                <a:gridCol w="134152"/>
                <a:gridCol w="134152"/>
                <a:gridCol w="1560453"/>
                <a:gridCol w="134152"/>
                <a:gridCol w="946442"/>
              </a:tblGrid>
              <a:tr h="217659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Пробы перед ионным обменом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Приход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1041,15кг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1040,9кг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Потери 0,024%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0,25кг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65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1041,15кг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1041,15кг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659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6.Ионный обмен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Приход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1040,9кг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1020,505кг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Потери 2%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20,4кг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1040,9кг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1040,9кг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Пробы после ионного обмена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Приход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1020,505кг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1020,255кг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Потери 0,0245%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0,25кг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1020,505кг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1020,505кг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8.Электродеионизатор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46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Приход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1020,255кг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1000,25кг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Потери 2%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20,005кг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1020,255л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1020,255кг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 Пробы после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электродеионизатора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Приход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1000,25кг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1000кг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5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Потери 0,025%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0,25кг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1000,25кг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1000,25кг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01" marR="5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333375"/>
            <a:ext cx="8218487" cy="611981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 4 - Календарный фонд эффективного времени работы оборудования в год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Следует вывод, что эффективное время работы оборудования в год – 348дней или 8358 часов</a:t>
            </a:r>
            <a:r>
              <a:rPr lang="ru-RU" alt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[11]</a:t>
            </a:r>
            <a:endParaRPr lang="ru-RU" altLang="ru-RU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681038" cy="2571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11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2988" y="981075"/>
          <a:ext cx="6121400" cy="4652837"/>
        </p:xfrm>
        <a:graphic>
          <a:graphicData uri="http://schemas.openxmlformats.org/drawingml/2006/table">
            <a:tbl>
              <a:tblPr/>
              <a:tblGrid>
                <a:gridCol w="3060700"/>
                <a:gridCol w="1587500"/>
                <a:gridCol w="1473200"/>
              </a:tblGrid>
              <a:tr h="434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Элементы времени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с непрерывным режимом работы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Календарный фонд времени Тк: в днях в часах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8760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Нерабочие дни по режиму - всего в том числе: праздничные выходные остановки на ремонт коммуникаций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дней работы в году по режиму (Др)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8640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Номинальный (режимный) фонд Тн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8640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Планируемые остановки оборудования в рабочие дни, час: на капитальный ремонт на текущий ремонт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Эффективный фонд времени работы, Тэф, час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8358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экстенсивного использования оборудования Кэ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476250"/>
            <a:ext cx="7993063" cy="5832475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Выводы: </a:t>
            </a:r>
          </a:p>
          <a:p>
            <a:pPr marL="457200" indent="-457200" algn="just" fontAlgn="auto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Обратный осмос, ионный обмен и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электродеионизация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совместно позволяют  получить сверхчистую воду высшей категории. </a:t>
            </a:r>
          </a:p>
          <a:p>
            <a:pPr marL="457200" indent="-457200" algn="just" fontAlgn="auto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Получаемая вода обладает высоким качеством. Эти методы очищают на 96-99% от растворенных веществ и на 100% от микроорганизмов. </a:t>
            </a:r>
          </a:p>
          <a:p>
            <a:pPr marL="457200" indent="-457200" algn="just" fontAlgn="auto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Содержание общего органического углерода может уменьшиться на 50-90% в зависимости от состава органических веществ в воде и стадий предварительной очистки.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681038" cy="328613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404813"/>
            <a:ext cx="8596312" cy="61198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Библиографический список:</a:t>
            </a: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alt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Патент №2180178. Российская Федерация. Питьевая вода и способ ее приготовления. МПК -A23L2/38 / </a:t>
            </a:r>
            <a:r>
              <a:rPr lang="ru-RU" alt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В.М.Дунаев</a:t>
            </a: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., </a:t>
            </a:r>
            <a:r>
              <a:rPr lang="ru-RU" alt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</a:t>
            </a: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21.12.2000., </a:t>
            </a:r>
            <a:r>
              <a:rPr lang="ru-RU" alt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опубл</a:t>
            </a: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- 10.03.2002</a:t>
            </a: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Degremont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Технический справочник по обработке воды. В 2 т., 2007г. - 920с</a:t>
            </a: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Кульский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Л.А., Справочник по свойствам, методам анализа и очистке воды. Часть 2 / Л.А. </a:t>
            </a:r>
            <a:r>
              <a:rPr lang="ru-RU" alt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Кульский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И.Т. </a:t>
            </a:r>
            <a:r>
              <a:rPr lang="ru-RU" alt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Гороновский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А.М. </a:t>
            </a:r>
            <a:r>
              <a:rPr lang="ru-RU" alt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Когановский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М.А.Шевченко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  </a:t>
            </a:r>
            <a:r>
              <a:rPr lang="ru-RU" alt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думка, 2003. — 1206 с.</a:t>
            </a: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alt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Патент №2473472. Российская Федерация. Установка водоподготовки с обратным осмосом.  МПК -</a:t>
            </a:r>
            <a:r>
              <a:rPr lang="ru-RU" alt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C02F1/44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C02F1/48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В.В. </a:t>
            </a:r>
            <a:r>
              <a:rPr lang="ru-RU" alt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Анцупов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alt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09.08.2000., </a:t>
            </a:r>
            <a:r>
              <a:rPr lang="ru-RU" alt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опубл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- 27.01.2010</a:t>
            </a: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Ушаков Г.В., Статья «Водоподготовка на предприятиях теплоэнергетики.» / </a:t>
            </a:r>
            <a:r>
              <a:rPr lang="ru-RU" alt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Г.В.Ушаков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 Г. Ушаков, 2012г – 6с.</a:t>
            </a: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alt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Алексеев Л.С. Контроль качества воды / Л.С. Алексеев  – М.:ИНФРА-М, 2004г. – 154с.</a:t>
            </a: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alt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Патент № 2411189. Российская Федерация. Способ глубокого обессоливания воды.  МПК - </a:t>
            </a:r>
            <a:r>
              <a:rPr lang="ru-RU" alt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C02F1/42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C02F103/04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А.А,Поворов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Н.В. Корнилова , К.Н. Платонов., </a:t>
            </a:r>
            <a:r>
              <a:rPr lang="ru-RU" alt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02.06.2009., </a:t>
            </a:r>
            <a:r>
              <a:rPr lang="ru-RU" alt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опубл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- 10.02.2011</a:t>
            </a:r>
            <a:endParaRPr lang="ru-RU" altLang="ru-RU" sz="18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8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684213" cy="2603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13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404813"/>
            <a:ext cx="8596312" cy="61198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80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684213" cy="2603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16389" name="Прямоугольник 1"/>
          <p:cNvSpPr>
            <a:spLocks noChangeArrowheads="1"/>
          </p:cNvSpPr>
          <p:nvPr/>
        </p:nvSpPr>
        <p:spPr bwMode="auto">
          <a:xfrm>
            <a:off x="539750" y="260350"/>
            <a:ext cx="80645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8. Патент № 2008272. Российская Федерация. Способ осуществления ионного обмена.  МПК - C02F1/42. В.В. Пучков, В.Д.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Добудько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Г.А.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Евграфо-ва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Л.И. Емельянова, Р.Г.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Саруханов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заявл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10.12.1991.,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опубл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- 28.02.1994.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 . Прохоров Ф.Г. Динамика катионного обмена и распределение  катионов в слое катионита./ Ф.Г. Прохоров – Москва, 2008г, 238с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10. Алексеев Л.С. Контроль качества воды / Л.С. Алексеев  – М.:ИНФРА-М, 2004г. – 154с.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11. Латышева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Е.А.Учебно-методическое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пособие по выполнению курсового проекта. Обессоливание воды. / Е.А. Латышева, Е.А.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Мезенева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С.В. Колобова, - Москва,  2016. – 56 с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Кожинов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В.Ф. Очистка питьевой и технической воды./ В.Ф.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Кожинов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М., 1971 – 273с.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19. Патент № 2098356. Российская Федерация. Ионообменный опреснитель.  МПК - C02F1/42. В.П.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Жемков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И.В. Черняк,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заявл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17.04.1996.,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опубл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- 10.12.1997.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Фрог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Б.Н. Водоподготовка. 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Б.Н.Фрог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А.П.Левченко. М. Изд. МГУ, 1996г – 680с.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14. Общие признаки водоочистки: [Электронный ресурс] Россия, 2015-2017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URL:  http://lektsii.org/3-93948.html (Дата обращения 29.05.2017)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15. Выход из строя автоматических клапанов. ЗАО «БМТ»: [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ресурс] Россия, 2006-2017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URL: http://zaobmt.com/index.php/mainareasmm/wastewaterslm.html (Дата обращения 29.05.2017)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500063"/>
            <a:ext cx="8391525" cy="6097587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3000" dirty="0" smtClean="0">
                <a:solidFill>
                  <a:schemeClr val="tx1"/>
                </a:solidFill>
              </a:rPr>
              <a:t>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рассмотреть технологию энергосберегающего производства получения сверхчистой воды.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Актуальность: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сверхчистой воды является очень значимым в настоящее время, она используется в различных отраслях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Научная новизна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заключается в том, что ранее для получения сверхчистой воды применялся в основном только метод обратного осмоса. Сейчас же в дополнении к нему используют ещё ионный обмен и электродеионизацию.</a:t>
            </a:r>
          </a:p>
          <a:p>
            <a:pPr>
              <a:lnSpc>
                <a:spcPct val="90000"/>
              </a:lnSpc>
            </a:pPr>
            <a:endParaRPr lang="ru-RU" altLang="ru-RU" sz="3000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609600" cy="257175"/>
          </a:xfrm>
        </p:spPr>
        <p:txBody>
          <a:bodyPr/>
          <a:lstStyle/>
          <a:p>
            <a:pPr>
              <a:defRPr/>
            </a:pPr>
            <a:r>
              <a:rPr lang="ru-RU" smtClean="0"/>
              <a:t>2</a:t>
            </a:r>
            <a:endParaRPr lang="ru-RU"/>
          </a:p>
        </p:txBody>
      </p:sp>
      <p:pic>
        <p:nvPicPr>
          <p:cNvPr id="6" name="Рисунок 5" descr="130130184414-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653136"/>
            <a:ext cx="6192688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6"/>
          <p:cNvSpPr>
            <a:spLocks noGrp="1"/>
          </p:cNvSpPr>
          <p:nvPr>
            <p:ph sz="quarter" idx="1"/>
          </p:nvPr>
        </p:nvSpPr>
        <p:spPr>
          <a:xfrm>
            <a:off x="428625" y="428625"/>
            <a:ext cx="8320088" cy="624046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1800" dirty="0" smtClean="0">
                <a:solidFill>
                  <a:schemeClr val="tx1"/>
                </a:solidFill>
              </a:rPr>
              <a:t>Таблица 1 – Состав полученной воды</a:t>
            </a:r>
          </a:p>
          <a:p>
            <a:pPr algn="ctr">
              <a:buFont typeface="Arial" charset="0"/>
              <a:buNone/>
            </a:pPr>
            <a:endParaRPr lang="ru-RU" altLang="ru-RU" dirty="0" smtClean="0"/>
          </a:p>
          <a:p>
            <a:pPr algn="ctr">
              <a:buFont typeface="Arial" charset="0"/>
              <a:buNone/>
            </a:pPr>
            <a:endParaRPr lang="ru-RU" altLang="ru-RU" dirty="0" smtClean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609600" cy="257175"/>
          </a:xfrm>
        </p:spPr>
        <p:txBody>
          <a:bodyPr/>
          <a:lstStyle/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585" y="969264"/>
          <a:ext cx="6984776" cy="549390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97184"/>
                <a:gridCol w="2531207"/>
                <a:gridCol w="1512168"/>
                <a:gridCol w="1944217"/>
              </a:tblGrid>
              <a:tr h="747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№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Определяемое </a:t>
                      </a: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вещество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Единица измерения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Количество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pH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единицы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6.8-7.1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Запах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баллы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Вкус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баллы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Цветность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град.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Мутность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ЕМФ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Жесткость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мг-экв/ дм</a:t>
                      </a:r>
                      <a:r>
                        <a:rPr kumimoji="0" lang="ru-RU" sz="15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2-3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Сухой остаток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мг/дм</a:t>
                      </a:r>
                      <a:r>
                        <a:rPr kumimoji="0" lang="ru-RU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&lt;0.5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Окисляемость перманганатная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мгО/дм</a:t>
                      </a:r>
                      <a:r>
                        <a:rPr kumimoji="0" lang="ru-RU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0.056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Хлориды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мг/дм</a:t>
                      </a:r>
                      <a:r>
                        <a:rPr kumimoji="0" lang="ru-RU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&lt;0.2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Кальций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мг/дм</a:t>
                      </a:r>
                      <a:r>
                        <a:rPr kumimoji="0" lang="ru-RU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&lt;0.0015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Магний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мг/дм</a:t>
                      </a:r>
                      <a:r>
                        <a:rPr kumimoji="0" lang="ru-RU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Калий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мг/дм</a:t>
                      </a:r>
                      <a:r>
                        <a:rPr kumimoji="0" lang="ru-RU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&lt;0.004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Сульфаты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мг/дм</a:t>
                      </a:r>
                      <a:r>
                        <a:rPr kumimoji="0" lang="ru-RU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Нитраты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мг/дм</a:t>
                      </a:r>
                      <a:r>
                        <a:rPr kumimoji="0" lang="ru-RU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&lt;0.0001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Железо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мг/дм</a:t>
                      </a:r>
                      <a:r>
                        <a:rPr kumimoji="0" lang="ru-RU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&lt;0.005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Барий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мг/дм</a:t>
                      </a:r>
                      <a:r>
                        <a:rPr kumimoji="0" lang="ru-RU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&lt;0.0001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Цинк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мг/дм</a:t>
                      </a:r>
                      <a:r>
                        <a:rPr kumimoji="0" lang="ru-RU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0.0042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285750"/>
            <a:ext cx="8389938" cy="6238875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altLang="ru-RU" smtClean="0"/>
              <a:t> </a:t>
            </a: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исходной воде:</a:t>
            </a:r>
          </a:p>
          <a:p>
            <a:pPr algn="just"/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Температура 25—35 °С;</a:t>
            </a:r>
          </a:p>
          <a:p>
            <a:pPr algn="just"/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свободного хлора, не более 0,5 мг/л;</a:t>
            </a:r>
          </a:p>
          <a:p>
            <a:pPr algn="just"/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мелкодисперсных частиц не более 0,1мг/л;</a:t>
            </a:r>
          </a:p>
          <a:p>
            <a:pPr algn="just"/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Щёлочность не более 1 мг-экв/кг.</a:t>
            </a:r>
          </a:p>
          <a:p>
            <a:pPr algn="just">
              <a:buFont typeface="Arial" charset="0"/>
              <a:buNone/>
            </a:pP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исходной воде присутствуют все возможные катионы и анионы в разных количествах</a:t>
            </a:r>
            <a:r>
              <a:rPr lang="en-US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ru-RU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 2  - Состав исходной воды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mtClean="0">
                <a:latin typeface="Times New Roman" pitchFamily="18" charset="0"/>
                <a:cs typeface="Times New Roman" pitchFamily="18" charset="0"/>
              </a:rPr>
            </a:b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endParaRPr lang="ru-RU" alt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611188" cy="333375"/>
          </a:xfrm>
        </p:spPr>
        <p:txBody>
          <a:bodyPr/>
          <a:lstStyle/>
          <a:p>
            <a:pPr>
              <a:defRPr/>
            </a:pPr>
            <a:r>
              <a:rPr lang="ru-RU" smtClean="0"/>
              <a:t>4</a:t>
            </a:r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650" y="3284538"/>
          <a:ext cx="7272338" cy="2935289"/>
        </p:xfrm>
        <a:graphic>
          <a:graphicData uri="http://schemas.openxmlformats.org/drawingml/2006/table">
            <a:tbl>
              <a:tblPr firstRow="1" firstCol="1" bandRow="1"/>
              <a:tblGrid>
                <a:gridCol w="3635789"/>
                <a:gridCol w="3636549"/>
              </a:tblGrid>
              <a:tr h="4114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Анионы и катионы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Количество, мг/л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</a:t>
                      </a:r>
                      <a:r>
                        <a:rPr lang="ru-RU" sz="1800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50-80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Mg</a:t>
                      </a:r>
                      <a:r>
                        <a:rPr lang="ru-RU" sz="1800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15-35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800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5 - 10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ru-RU" sz="1800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4 - 9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НСО</a:t>
                      </a:r>
                      <a:r>
                        <a:rPr lang="ru-RU" sz="1800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270-350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SО</a:t>
                      </a:r>
                      <a:r>
                        <a:rPr lang="ru-RU" sz="1800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4-9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ru-RU" sz="1800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1-3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0,5 - 1,0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357188"/>
            <a:ext cx="8329612" cy="6167437"/>
          </a:xfrm>
        </p:spPr>
        <p:txBody>
          <a:bodyPr rtlCol="0">
            <a:normAutofit fontScale="32500" lnSpcReduction="20000"/>
          </a:bodyPr>
          <a:lstStyle/>
          <a:p>
            <a:pPr indent="-76200" algn="just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Наилучшими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методами для получения сверхчистой воды считается обратный осмос.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Установку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обратного осмоса целесообразно использовать совместно с ионным обменом и электродеионизацией.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Именно используя эти три метода можно получить воду высшего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качества.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[2]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Основными достоинствами этих совместных методов являются: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устойчиво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высокое качество полученной воды по взвесям;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минимуму реагентов и суммарных отходов солей в природу;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допустимость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сбрасывания необработанного концентрата дренаж;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удаляет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вирусы и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бактерии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609600" cy="257175"/>
          </a:xfrm>
        </p:spPr>
        <p:txBody>
          <a:bodyPr/>
          <a:lstStyle/>
          <a:p>
            <a:pPr>
              <a:defRPr/>
            </a:pPr>
            <a:r>
              <a:rPr lang="ru-RU" smtClean="0"/>
              <a:t>5</a:t>
            </a:r>
            <a:endParaRPr lang="ru-RU"/>
          </a:p>
        </p:txBody>
      </p:sp>
      <p:pic>
        <p:nvPicPr>
          <p:cNvPr id="4" name="Рисунок 3" descr="4f2a53965479ec05c23f8fa4d8f98c96-2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412008"/>
            <a:ext cx="3079174" cy="225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Содержимое 3" descr="тех.схем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631074" y="1775950"/>
            <a:ext cx="7119851" cy="4522124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609600" cy="328613"/>
          </a:xfrm>
        </p:spPr>
        <p:txBody>
          <a:bodyPr/>
          <a:lstStyle/>
          <a:p>
            <a:pPr>
              <a:defRPr/>
            </a:pPr>
            <a:r>
              <a:rPr lang="ru-RU" smtClean="0"/>
              <a:t>6</a:t>
            </a:r>
            <a:endParaRPr lang="ru-RU"/>
          </a:p>
        </p:txBody>
      </p:sp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>
            <a:off x="187325" y="333375"/>
            <a:ext cx="89562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Технологическая схема производства получения сверхчистой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воды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[4]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428625"/>
            <a:ext cx="8329612" cy="5953125"/>
          </a:xfrm>
        </p:spPr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технологической схемы производства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Исходная </a:t>
            </a: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вода 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подаётся </a:t>
            </a: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накопительную 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ёмкость </a:t>
            </a: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Е0, откуда насосом Н1 при открытом кране К1 (краны П07, К6, КЭ-1, КП-2 закрыты) поступает на очистку от механических примесей в установку механической очистки ФМ1/1-2 при условии, что открыты клапаны К2 и К4, а клапаны К3 и К5 закрыты. С помощью манометра М1 измеряем давление потока. Через трёхходовой кран КЭ-1 (кран КЭ-4 закрыт) насосом Н2 при открытом кране К7 вода поступает в мембранные аппараты А1/1-4 (краны КЭ-5, П01-П04, В2 закрыты). Пермеат из мембранного аппарата насосом Н3 при открытом кране КЭ-8 (краны К9, П05, К10 закрыты) поступает в колонну ионного обмена ИО. При слабом осветлении после ионного обмена поток возвращают обратно в насос Н3. После осветления вода из ионного обмена при открытом кране КЭ-2 (краны КЭ-6 и К11 закрыты) поступает в электродеионизатор ЭДИ, где происходит непрерывная деминерализация воды из-за разности потенциалов постоянного электрического поля по обе стороны мембранного канала. Из электродеионизатора при открытом кране КЭ-3 сверхчистая вода поступает в ёмкость Е2. Для регулирования воды служит поплавковый датчик уровня. При наборе  воды требуемого объема подаётся исполнительным механизмом команда на открытие кранов КЭ-2, КЭ-7, К11, К14, П01-П04, В2 и вода подаётся в линию пермеата, где при открытии крана К9 вода подаётся в Ёмкость моющего раствора с электромешалкой Ем для смешения с моющим средством. При закрытии крана К14 вода поступает в линию пермеата. При закрытии КЭ-8 вода поступает для промывки в мембранные аппараты моющей воды обратным потоком. При открытии крана КП-1 моющая вода поступает на промывку в установку механической очистки ФМ1/1-2. При закрытии кранов К6 и КЭ-1 вода поступает через КП-2 в слив.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609600" cy="328613"/>
          </a:xfrm>
        </p:spPr>
        <p:txBody>
          <a:bodyPr/>
          <a:lstStyle/>
          <a:p>
            <a:pPr>
              <a:defRPr/>
            </a:pPr>
            <a:r>
              <a:rPr lang="ru-RU" smtClean="0"/>
              <a:t>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428625"/>
            <a:ext cx="8258175" cy="5697538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подготовке воды может появиться брак разного вида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[14]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Повышенное содержание различных примесей придает воде неприятный вкус, наносит вред здоровью человека, приводит к быстрому износу оборудования, является причиной брака в различных отраслях промышленности. 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прорыв мембраны влечёт за собой падение проницаемости и  селективности, и, следовательно, увеличение производительности. Чтобы этого исправить, нужно заменить модуль.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упала производительность, то нужно чистить мембрану.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процессе получения пара и отвода его из ёмкости в воде увеличивается количество солей, т.к. сухой пар не растворяет их. 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увеличении содержания солей в воде выше нормы начнется выпадение их в осадок и образование накипи на поверхности нагрева и шлама в толще воды, появится пенообразование и усилится унос паром воды с растворёнными в ней солями, что приведет к заносу паропровода и паропотребляющих устройств солями. Поэтому для надежной работы установки необходимо обеспечить нормальный режим, заключающийся в поддержании состава воды в пределах установленных норм.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611188" cy="328613"/>
          </a:xfrm>
        </p:spPr>
        <p:txBody>
          <a:bodyPr/>
          <a:lstStyle/>
          <a:p>
            <a:pPr>
              <a:defRPr/>
            </a:pPr>
            <a:r>
              <a:rPr lang="ru-RU" smtClean="0"/>
              <a:t>8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549275"/>
            <a:ext cx="8258175" cy="59118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mtClean="0"/>
              <a:t>      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611188" cy="260350"/>
          </a:xfrm>
        </p:spPr>
        <p:txBody>
          <a:bodyPr/>
          <a:lstStyle/>
          <a:p>
            <a:pPr>
              <a:defRPr/>
            </a:pPr>
            <a:r>
              <a:rPr lang="ru-RU" smtClean="0"/>
              <a:t>9</a:t>
            </a:r>
            <a:endParaRPr lang="ru-RU"/>
          </a:p>
        </p:txBody>
      </p:sp>
      <p:sp>
        <p:nvSpPr>
          <p:cNvPr id="11268" name="Прямоугольник 7"/>
          <p:cNvSpPr>
            <a:spLocks noChangeArrowheads="1"/>
          </p:cNvSpPr>
          <p:nvPr/>
        </p:nvSpPr>
        <p:spPr bwMode="auto">
          <a:xfrm>
            <a:off x="250825" y="333375"/>
            <a:ext cx="8713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Таблица 3 - Материальный баланс производства на 1000кг готовой продукции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16013" y="908050"/>
          <a:ext cx="6840536" cy="5889618"/>
        </p:xfrm>
        <a:graphic>
          <a:graphicData uri="http://schemas.openxmlformats.org/drawingml/2006/table">
            <a:tbl>
              <a:tblPr firstRow="1" firstCol="1" bandRow="1"/>
              <a:tblGrid>
                <a:gridCol w="1789954"/>
                <a:gridCol w="150327"/>
                <a:gridCol w="150327"/>
                <a:gridCol w="1431236"/>
                <a:gridCol w="2226529"/>
                <a:gridCol w="1092163"/>
              </a:tblGrid>
              <a:tr h="28045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1.Пробы перед обратным осмосом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Приход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1086,91кг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1086,66кг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Потери 2%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0,25кг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1086,91кг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1086,91кг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5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Обратный осмос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Приход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1086,66кг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1065,35кг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Потери 2%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21,31кг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1086, 66кг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1086,66кг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Пробы после обратного осмоса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Приход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1065,35кг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1065,1кг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Потери 0,0235%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0,25кг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1065,35кг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1065,35кг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4.Отмывка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Приход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1065,1кг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1041,15кг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Потери  2,3%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23,95кг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1065,1кг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1065,1кг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386</TotalTime>
  <Words>1003</Words>
  <Application>Microsoft Office PowerPoint</Application>
  <PresentationFormat>Экран (4:3)</PresentationFormat>
  <Paragraphs>320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Palatino Linotype</vt:lpstr>
      <vt:lpstr>Century Gothic</vt:lpstr>
      <vt:lpstr>Courier New</vt:lpstr>
      <vt:lpstr>Calibri</vt:lpstr>
      <vt:lpstr>Times New Roman</vt:lpstr>
      <vt:lpstr>Wingdings 2</vt:lpstr>
      <vt:lpstr>Эркер</vt:lpstr>
      <vt:lpstr>            Министерство образования и науки РФ Федеральное государственное бюджетное образовательное учреждение высшего образования Владимирский государственный университет имени А. Г.  и Н. Г. Столетовых   Институт архитектуры, строительства и энергетики Кафедра химических технологий   ВКР Осиповой Натальи Юрьевны  Тема: Технология энергосберегающего производства подготовки сверхчистой воды производительностью 8500м3/год        Руководитель д.т.н., профессор, профессор кафедры химической технологии Христофоров А.И.     Владимир 2017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Наталья</cp:lastModifiedBy>
  <cp:revision>42</cp:revision>
  <dcterms:created xsi:type="dcterms:W3CDTF">2017-05-23T19:08:10Z</dcterms:created>
  <dcterms:modified xsi:type="dcterms:W3CDTF">2017-05-29T13:47:13Z</dcterms:modified>
</cp:coreProperties>
</file>