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80" r:id="rId3"/>
    <p:sldId id="270" r:id="rId4"/>
    <p:sldId id="271" r:id="rId5"/>
    <p:sldId id="275" r:id="rId6"/>
    <p:sldId id="276" r:id="rId7"/>
    <p:sldId id="277" r:id="rId8"/>
    <p:sldId id="278" r:id="rId9"/>
    <p:sldId id="279" r:id="rId10"/>
    <p:sldId id="273" r:id="rId11"/>
    <p:sldId id="272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5742" autoAdjust="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all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Компании, признанные банкротами по решению суда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  <c:pt idx="4">
                  <c:v>2015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12794</c:v>
                </c:pt>
                <c:pt idx="1">
                  <c:v>14072</c:v>
                </c:pt>
                <c:pt idx="2">
                  <c:v>13144</c:v>
                </c:pt>
                <c:pt idx="3">
                  <c:v>14514</c:v>
                </c:pt>
                <c:pt idx="4">
                  <c:v>14700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370202440"/>
        <c:axId val="370202048"/>
        <c:axId val="0"/>
      </c:bar3DChart>
      <c:catAx>
        <c:axId val="370202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0202048"/>
        <c:crosses val="autoZero"/>
        <c:auto val="1"/>
        <c:lblAlgn val="ctr"/>
        <c:lblOffset val="100"/>
        <c:noMultiLvlLbl val="0"/>
      </c:catAx>
      <c:valAx>
        <c:axId val="3702020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70202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1197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22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773396-ADF3-41D8-88D3-927A0DC732D8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38198D-5DB3-457A-B411-9445DA40BBEC}">
      <dgm:prSet phldrT="[Текст]"/>
      <dgm:spPr/>
      <dgm:t>
        <a:bodyPr/>
        <a:lstStyle/>
        <a:p>
          <a:endParaRPr lang="ru-RU" dirty="0"/>
        </a:p>
      </dgm:t>
    </dgm:pt>
    <dgm:pt modelId="{CBD3E1E2-04AC-444E-B5BA-B37B32C14BFB}" type="parTrans" cxnId="{4056FF91-6628-4356-B108-5CEEB861F2D3}">
      <dgm:prSet/>
      <dgm:spPr/>
      <dgm:t>
        <a:bodyPr/>
        <a:lstStyle/>
        <a:p>
          <a:endParaRPr lang="ru-RU"/>
        </a:p>
      </dgm:t>
    </dgm:pt>
    <dgm:pt modelId="{58978FCD-271E-4C31-9EDB-B872E1EF1159}" type="sibTrans" cxnId="{4056FF91-6628-4356-B108-5CEEB861F2D3}">
      <dgm:prSet/>
      <dgm:spPr/>
      <dgm:t>
        <a:bodyPr/>
        <a:lstStyle/>
        <a:p>
          <a:endParaRPr lang="ru-RU"/>
        </a:p>
      </dgm:t>
    </dgm:pt>
    <dgm:pt modelId="{B7A06FCC-A8FD-4B91-A7DD-BA9F193229D1}">
      <dgm:prSet phldrT="[Текст]"/>
      <dgm:spPr/>
      <dgm:t>
        <a:bodyPr/>
        <a:lstStyle/>
        <a:p>
          <a:endParaRPr lang="ru-RU" dirty="0"/>
        </a:p>
      </dgm:t>
    </dgm:pt>
    <dgm:pt modelId="{8C023B74-4A66-4C5B-ADC5-2E664D7FC1A0}" type="parTrans" cxnId="{427005C7-DE56-474C-B0AA-E518976B331C}">
      <dgm:prSet/>
      <dgm:spPr/>
      <dgm:t>
        <a:bodyPr/>
        <a:lstStyle/>
        <a:p>
          <a:endParaRPr lang="ru-RU"/>
        </a:p>
      </dgm:t>
    </dgm:pt>
    <dgm:pt modelId="{1DB76BE8-03E2-482E-98D4-2D6DE88A82F3}" type="sibTrans" cxnId="{427005C7-DE56-474C-B0AA-E518976B331C}">
      <dgm:prSet/>
      <dgm:spPr/>
      <dgm:t>
        <a:bodyPr/>
        <a:lstStyle/>
        <a:p>
          <a:endParaRPr lang="ru-RU"/>
        </a:p>
      </dgm:t>
    </dgm:pt>
    <dgm:pt modelId="{526DC655-B80C-4D5C-BECC-0376210B2E8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  <a:effectLst>
          <a:innerShdw blurRad="114300">
            <a:prstClr val="black"/>
          </a:innerShdw>
        </a:effectLst>
      </dgm:spPr>
      <dgm:t>
        <a:bodyPr/>
        <a:lstStyle/>
        <a:p>
          <a:pPr algn="just"/>
          <a:r>
            <a:rPr lang="ru-RU" sz="1600" dirty="0" smtClean="0"/>
            <a:t>В ходе деятельности любого предприятия возникают риски, но наиболее опасным из них является риск банкротства, так как при возбуждении в отношении предприятия дела о несостоятельности (банкротстве) его деятельность может быть прекращена, а предприятие ликвидировано, что, в свою очередь, отражается на экономике в целом.</a:t>
          </a:r>
          <a:endParaRPr lang="ru-RU" sz="1600" u="none" dirty="0">
            <a:solidFill>
              <a:srgbClr val="000066"/>
            </a:solidFill>
            <a:effectLst/>
          </a:endParaRPr>
        </a:p>
      </dgm:t>
    </dgm:pt>
    <dgm:pt modelId="{1013AC37-A9E1-44AD-83DB-250A888705AF}" type="parTrans" cxnId="{35D5FEC3-63AE-4A1B-B5B7-98C9353159C3}">
      <dgm:prSet/>
      <dgm:spPr/>
      <dgm:t>
        <a:bodyPr/>
        <a:lstStyle/>
        <a:p>
          <a:endParaRPr lang="ru-RU"/>
        </a:p>
      </dgm:t>
    </dgm:pt>
    <dgm:pt modelId="{2CB0F32D-0229-4761-9D64-BB822D4EBE03}" type="sibTrans" cxnId="{35D5FEC3-63AE-4A1B-B5B7-98C9353159C3}">
      <dgm:prSet/>
      <dgm:spPr/>
      <dgm:t>
        <a:bodyPr/>
        <a:lstStyle/>
        <a:p>
          <a:endParaRPr lang="ru-RU"/>
        </a:p>
      </dgm:t>
    </dgm:pt>
    <dgm:pt modelId="{32E5DA77-4678-475D-B724-B0CE8DCE074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  <a:effectLst>
          <a:innerShdw blurRad="114300">
            <a:prstClr val="black"/>
          </a:innerShdw>
        </a:effectLst>
      </dgm:spPr>
      <dgm:t>
        <a:bodyPr/>
        <a:lstStyle/>
        <a:p>
          <a:pPr algn="just"/>
          <a:r>
            <a:rPr lang="ru-RU" sz="1600" dirty="0" smtClean="0"/>
            <a:t>Жизнеспособность хозяйствующих субъектов определяется их способностью привлекать финансовые ресурсы и выполнять принятые обязательства перед кредиторами и инвесторами за счет результатов своей деятельности. Это, в свою очередь, зависит от таких характеристик как платежеспособность, ликвидность, финансовое состояние, финансовая устойчивость.</a:t>
          </a:r>
          <a:endParaRPr lang="ru-RU" sz="1600" u="none" dirty="0">
            <a:solidFill>
              <a:schemeClr val="accent3">
                <a:lumMod val="50000"/>
              </a:schemeClr>
            </a:solidFill>
            <a:effectLst/>
          </a:endParaRPr>
        </a:p>
      </dgm:t>
    </dgm:pt>
    <dgm:pt modelId="{4FDEC8EA-829F-4F4A-9219-EBD92550747C}" type="parTrans" cxnId="{C572246F-5762-4635-B639-A401630766A2}">
      <dgm:prSet/>
      <dgm:spPr/>
      <dgm:t>
        <a:bodyPr/>
        <a:lstStyle/>
        <a:p>
          <a:endParaRPr lang="ru-RU"/>
        </a:p>
      </dgm:t>
    </dgm:pt>
    <dgm:pt modelId="{F45BF61A-4F12-415B-A6C5-5C6C1539361C}" type="sibTrans" cxnId="{C572246F-5762-4635-B639-A401630766A2}">
      <dgm:prSet/>
      <dgm:spPr/>
      <dgm:t>
        <a:bodyPr/>
        <a:lstStyle/>
        <a:p>
          <a:endParaRPr lang="ru-RU"/>
        </a:p>
      </dgm:t>
    </dgm:pt>
    <dgm:pt modelId="{6EC87B49-2040-4C84-BE39-D0D734DF660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  <a:effectLst>
          <a:innerShdw blurRad="114300">
            <a:prstClr val="black"/>
          </a:innerShdw>
        </a:effectLst>
      </dgm:spPr>
      <dgm:t>
        <a:bodyPr/>
        <a:lstStyle/>
        <a:p>
          <a:pPr algn="just"/>
          <a:r>
            <a:rPr lang="ru-RU" sz="1600" dirty="0" smtClean="0"/>
            <a:t>Оценка и прогнозирование неплатежеспособности и диагностика банкротства предприятия представляют интерес не только для внешних пользователей, но и для собственной оценки, которая позволяет своевременно распознать признаки ухудшения положения и с большей вероятностью избежать или уменьшить риск банкротства путем своевременного принятия соответствующих мероприятий для вывода предприятия из неплатежеспособного состояния.</a:t>
          </a:r>
          <a:endParaRPr lang="ru-RU" sz="1600" u="none" dirty="0">
            <a:solidFill>
              <a:srgbClr val="000066"/>
            </a:solidFill>
            <a:effectLst/>
          </a:endParaRPr>
        </a:p>
      </dgm:t>
    </dgm:pt>
    <dgm:pt modelId="{48843767-7FB1-49A0-A152-A39DBA469354}">
      <dgm:prSet phldrT="[Текст]"/>
      <dgm:spPr/>
      <dgm:t>
        <a:bodyPr/>
        <a:lstStyle/>
        <a:p>
          <a:endParaRPr lang="ru-RU" dirty="0"/>
        </a:p>
      </dgm:t>
    </dgm:pt>
    <dgm:pt modelId="{B37FEE45-3FD0-40D5-9801-0206A55C9682}" type="sibTrans" cxnId="{5D4713E1-326B-4F4D-A3FA-893AC50926FE}">
      <dgm:prSet/>
      <dgm:spPr/>
      <dgm:t>
        <a:bodyPr/>
        <a:lstStyle/>
        <a:p>
          <a:endParaRPr lang="ru-RU"/>
        </a:p>
      </dgm:t>
    </dgm:pt>
    <dgm:pt modelId="{4D06B99B-FA91-4775-B79D-89F4D41214D4}" type="parTrans" cxnId="{5D4713E1-326B-4F4D-A3FA-893AC50926FE}">
      <dgm:prSet/>
      <dgm:spPr/>
      <dgm:t>
        <a:bodyPr/>
        <a:lstStyle/>
        <a:p>
          <a:endParaRPr lang="ru-RU"/>
        </a:p>
      </dgm:t>
    </dgm:pt>
    <dgm:pt modelId="{B22F4A25-0B71-47A5-A31D-A73B00B2E554}" type="sibTrans" cxnId="{80DB2203-D55A-40F1-9AE3-C65EADBB1D12}">
      <dgm:prSet/>
      <dgm:spPr/>
      <dgm:t>
        <a:bodyPr/>
        <a:lstStyle/>
        <a:p>
          <a:endParaRPr lang="ru-RU"/>
        </a:p>
      </dgm:t>
    </dgm:pt>
    <dgm:pt modelId="{E58CC653-AE1D-4E37-91F2-91B2723CD3CA}" type="parTrans" cxnId="{80DB2203-D55A-40F1-9AE3-C65EADBB1D12}">
      <dgm:prSet/>
      <dgm:spPr/>
      <dgm:t>
        <a:bodyPr/>
        <a:lstStyle/>
        <a:p>
          <a:endParaRPr lang="ru-RU"/>
        </a:p>
      </dgm:t>
    </dgm:pt>
    <dgm:pt modelId="{FE22B5BE-1ACD-4696-A4A2-2F6B42B20FA3}" type="pres">
      <dgm:prSet presAssocID="{F4773396-ADF3-41D8-88D3-927A0DC732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462F63-CE77-4F70-835E-01A9E187B9D5}" type="pres">
      <dgm:prSet presAssocID="{6238198D-5DB3-457A-B411-9445DA40BBEC}" presName="composite" presStyleCnt="0"/>
      <dgm:spPr/>
    </dgm:pt>
    <dgm:pt modelId="{E6AE2D8E-E603-4797-B246-4B865E95927F}" type="pres">
      <dgm:prSet presAssocID="{6238198D-5DB3-457A-B411-9445DA40BBEC}" presName="parentText" presStyleLbl="alignNode1" presStyleIdx="0" presStyleCnt="3" custScaleY="97195" custLinFactNeighborX="1588" custLinFactNeighborY="-268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6F1DB4-2398-4687-87A3-005A43DE5750}" type="pres">
      <dgm:prSet presAssocID="{6238198D-5DB3-457A-B411-9445DA40BBEC}" presName="descendantText" presStyleLbl="alignAcc1" presStyleIdx="0" presStyleCnt="3" custScaleY="158568" custLinFactNeighborX="-589" custLinFactNeighborY="-8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DB47C8-CD80-45A1-A2E6-A856A444C8B2}" type="pres">
      <dgm:prSet presAssocID="{58978FCD-271E-4C31-9EDB-B872E1EF1159}" presName="sp" presStyleCnt="0"/>
      <dgm:spPr/>
    </dgm:pt>
    <dgm:pt modelId="{EE72A2D4-A25A-44DE-86C9-081DEBCAA9DB}" type="pres">
      <dgm:prSet presAssocID="{B7A06FCC-A8FD-4B91-A7DD-BA9F193229D1}" presName="composite" presStyleCnt="0"/>
      <dgm:spPr/>
    </dgm:pt>
    <dgm:pt modelId="{3FA1AFD3-308C-4611-8265-4D2284B74103}" type="pres">
      <dgm:prSet presAssocID="{B7A06FCC-A8FD-4B91-A7DD-BA9F193229D1}" presName="parentText" presStyleLbl="alignNode1" presStyleIdx="1" presStyleCnt="3" custLinFactNeighborX="-4038" custLinFactNeighborY="-288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65C29-93E6-44C2-8307-44B6C84EEBA6}" type="pres">
      <dgm:prSet presAssocID="{B7A06FCC-A8FD-4B91-A7DD-BA9F193229D1}" presName="descendantText" presStyleLbl="alignAcc1" presStyleIdx="1" presStyleCnt="3" custScaleX="99989" custScaleY="171727" custLinFactNeighborX="1016" custLinFactNeighborY="-12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983CC-72B4-44CD-8D63-FDFE963489A1}" type="pres">
      <dgm:prSet presAssocID="{1DB76BE8-03E2-482E-98D4-2D6DE88A82F3}" presName="sp" presStyleCnt="0"/>
      <dgm:spPr/>
    </dgm:pt>
    <dgm:pt modelId="{C5E1B636-1837-46F9-A4A8-065DD00578E8}" type="pres">
      <dgm:prSet presAssocID="{48843767-7FB1-49A0-A152-A39DBA469354}" presName="composite" presStyleCnt="0"/>
      <dgm:spPr/>
    </dgm:pt>
    <dgm:pt modelId="{B666E163-DCE9-44B6-9A4D-AB5F1237FDEF}" type="pres">
      <dgm:prSet presAssocID="{48843767-7FB1-49A0-A152-A39DBA469354}" presName="parentText" presStyleLbl="alignNode1" presStyleIdx="2" presStyleCnt="3" custLinFactNeighborX="1588" custLinFactNeighborY="-249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D4CAD1-FECA-4A8A-A265-5D23DA6F0E73}" type="pres">
      <dgm:prSet presAssocID="{48843767-7FB1-49A0-A152-A39DBA469354}" presName="descendantText" presStyleLbl="alignAcc1" presStyleIdx="2" presStyleCnt="3" custScaleX="100214" custScaleY="156474" custLinFactNeighborX="377" custLinFactNeighborY="-6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DB2203-D55A-40F1-9AE3-C65EADBB1D12}" srcId="{48843767-7FB1-49A0-A152-A39DBA469354}" destId="{6EC87B49-2040-4C84-BE39-D0D734DF6606}" srcOrd="0" destOrd="0" parTransId="{E58CC653-AE1D-4E37-91F2-91B2723CD3CA}" sibTransId="{B22F4A25-0B71-47A5-A31D-A73B00B2E554}"/>
    <dgm:cxn modelId="{4C14E3AE-1991-475E-A61A-9C168032CCD0}" type="presOf" srcId="{48843767-7FB1-49A0-A152-A39DBA469354}" destId="{B666E163-DCE9-44B6-9A4D-AB5F1237FDEF}" srcOrd="0" destOrd="0" presId="urn:microsoft.com/office/officeart/2005/8/layout/chevron2"/>
    <dgm:cxn modelId="{462DD6D9-6FC8-4BFB-BA23-FEB8EF6CBE62}" type="presOf" srcId="{526DC655-B80C-4D5C-BECC-0376210B2E84}" destId="{21665C29-93E6-44C2-8307-44B6C84EEBA6}" srcOrd="0" destOrd="0" presId="urn:microsoft.com/office/officeart/2005/8/layout/chevron2"/>
    <dgm:cxn modelId="{6A0D0B0D-6438-4915-9049-F6C94A63BECF}" type="presOf" srcId="{F4773396-ADF3-41D8-88D3-927A0DC732D8}" destId="{FE22B5BE-1ACD-4696-A4A2-2F6B42B20FA3}" srcOrd="0" destOrd="0" presId="urn:microsoft.com/office/officeart/2005/8/layout/chevron2"/>
    <dgm:cxn modelId="{427005C7-DE56-474C-B0AA-E518976B331C}" srcId="{F4773396-ADF3-41D8-88D3-927A0DC732D8}" destId="{B7A06FCC-A8FD-4B91-A7DD-BA9F193229D1}" srcOrd="1" destOrd="0" parTransId="{8C023B74-4A66-4C5B-ADC5-2E664D7FC1A0}" sibTransId="{1DB76BE8-03E2-482E-98D4-2D6DE88A82F3}"/>
    <dgm:cxn modelId="{489AA7BF-8FE2-4B21-83C3-191576A01E29}" type="presOf" srcId="{B7A06FCC-A8FD-4B91-A7DD-BA9F193229D1}" destId="{3FA1AFD3-308C-4611-8265-4D2284B74103}" srcOrd="0" destOrd="0" presId="urn:microsoft.com/office/officeart/2005/8/layout/chevron2"/>
    <dgm:cxn modelId="{DBDA7C24-4C7A-4160-A6AB-ED1BAFEB0FF9}" type="presOf" srcId="{32E5DA77-4678-475D-B724-B0CE8DCE0746}" destId="{F26F1DB4-2398-4687-87A3-005A43DE5750}" srcOrd="0" destOrd="0" presId="urn:microsoft.com/office/officeart/2005/8/layout/chevron2"/>
    <dgm:cxn modelId="{4056FF91-6628-4356-B108-5CEEB861F2D3}" srcId="{F4773396-ADF3-41D8-88D3-927A0DC732D8}" destId="{6238198D-5DB3-457A-B411-9445DA40BBEC}" srcOrd="0" destOrd="0" parTransId="{CBD3E1E2-04AC-444E-B5BA-B37B32C14BFB}" sibTransId="{58978FCD-271E-4C31-9EDB-B872E1EF1159}"/>
    <dgm:cxn modelId="{5D4713E1-326B-4F4D-A3FA-893AC50926FE}" srcId="{F4773396-ADF3-41D8-88D3-927A0DC732D8}" destId="{48843767-7FB1-49A0-A152-A39DBA469354}" srcOrd="2" destOrd="0" parTransId="{4D06B99B-FA91-4775-B79D-89F4D41214D4}" sibTransId="{B37FEE45-3FD0-40D5-9801-0206A55C9682}"/>
    <dgm:cxn modelId="{35D5FEC3-63AE-4A1B-B5B7-98C9353159C3}" srcId="{B7A06FCC-A8FD-4B91-A7DD-BA9F193229D1}" destId="{526DC655-B80C-4D5C-BECC-0376210B2E84}" srcOrd="0" destOrd="0" parTransId="{1013AC37-A9E1-44AD-83DB-250A888705AF}" sibTransId="{2CB0F32D-0229-4761-9D64-BB822D4EBE03}"/>
    <dgm:cxn modelId="{DC32A4C8-2626-4B78-A4C9-261C1BF4EB89}" type="presOf" srcId="{6238198D-5DB3-457A-B411-9445DA40BBEC}" destId="{E6AE2D8E-E603-4797-B246-4B865E95927F}" srcOrd="0" destOrd="0" presId="urn:microsoft.com/office/officeart/2005/8/layout/chevron2"/>
    <dgm:cxn modelId="{AC02D1E7-C1EE-4525-BC0B-751F2EB3F6F3}" type="presOf" srcId="{6EC87B49-2040-4C84-BE39-D0D734DF6606}" destId="{EFD4CAD1-FECA-4A8A-A265-5D23DA6F0E73}" srcOrd="0" destOrd="0" presId="urn:microsoft.com/office/officeart/2005/8/layout/chevron2"/>
    <dgm:cxn modelId="{C572246F-5762-4635-B639-A401630766A2}" srcId="{6238198D-5DB3-457A-B411-9445DA40BBEC}" destId="{32E5DA77-4678-475D-B724-B0CE8DCE0746}" srcOrd="0" destOrd="0" parTransId="{4FDEC8EA-829F-4F4A-9219-EBD92550747C}" sibTransId="{F45BF61A-4F12-415B-A6C5-5C6C1539361C}"/>
    <dgm:cxn modelId="{F369DE31-BCE8-4277-8499-AB7CB2E772C3}" type="presParOf" srcId="{FE22B5BE-1ACD-4696-A4A2-2F6B42B20FA3}" destId="{FC462F63-CE77-4F70-835E-01A9E187B9D5}" srcOrd="0" destOrd="0" presId="urn:microsoft.com/office/officeart/2005/8/layout/chevron2"/>
    <dgm:cxn modelId="{A4224ACE-8C5B-4A9C-9709-37B2CD7664DA}" type="presParOf" srcId="{FC462F63-CE77-4F70-835E-01A9E187B9D5}" destId="{E6AE2D8E-E603-4797-B246-4B865E95927F}" srcOrd="0" destOrd="0" presId="urn:microsoft.com/office/officeart/2005/8/layout/chevron2"/>
    <dgm:cxn modelId="{DAF78E5E-97EA-4F81-8AFB-6D6941EB8596}" type="presParOf" srcId="{FC462F63-CE77-4F70-835E-01A9E187B9D5}" destId="{F26F1DB4-2398-4687-87A3-005A43DE5750}" srcOrd="1" destOrd="0" presId="urn:microsoft.com/office/officeart/2005/8/layout/chevron2"/>
    <dgm:cxn modelId="{BF17BBE8-029E-40D6-A680-6739B87E5D3C}" type="presParOf" srcId="{FE22B5BE-1ACD-4696-A4A2-2F6B42B20FA3}" destId="{E2DB47C8-CD80-45A1-A2E6-A856A444C8B2}" srcOrd="1" destOrd="0" presId="urn:microsoft.com/office/officeart/2005/8/layout/chevron2"/>
    <dgm:cxn modelId="{230BD552-E1D9-41A9-B6CD-8DE50F72789A}" type="presParOf" srcId="{FE22B5BE-1ACD-4696-A4A2-2F6B42B20FA3}" destId="{EE72A2D4-A25A-44DE-86C9-081DEBCAA9DB}" srcOrd="2" destOrd="0" presId="urn:microsoft.com/office/officeart/2005/8/layout/chevron2"/>
    <dgm:cxn modelId="{7D71E0E6-CC0D-4EF1-A85C-B3B32FBDF5D1}" type="presParOf" srcId="{EE72A2D4-A25A-44DE-86C9-081DEBCAA9DB}" destId="{3FA1AFD3-308C-4611-8265-4D2284B74103}" srcOrd="0" destOrd="0" presId="urn:microsoft.com/office/officeart/2005/8/layout/chevron2"/>
    <dgm:cxn modelId="{D3F1EDD9-8CFB-479E-A442-36750193006E}" type="presParOf" srcId="{EE72A2D4-A25A-44DE-86C9-081DEBCAA9DB}" destId="{21665C29-93E6-44C2-8307-44B6C84EEBA6}" srcOrd="1" destOrd="0" presId="urn:microsoft.com/office/officeart/2005/8/layout/chevron2"/>
    <dgm:cxn modelId="{7CE08C7C-5320-4905-87D6-DEAE2B73FC32}" type="presParOf" srcId="{FE22B5BE-1ACD-4696-A4A2-2F6B42B20FA3}" destId="{1F4983CC-72B4-44CD-8D63-FDFE963489A1}" srcOrd="3" destOrd="0" presId="urn:microsoft.com/office/officeart/2005/8/layout/chevron2"/>
    <dgm:cxn modelId="{1FADA0A6-CC01-4DA1-AACE-712EF3C996B7}" type="presParOf" srcId="{FE22B5BE-1ACD-4696-A4A2-2F6B42B20FA3}" destId="{C5E1B636-1837-46F9-A4A8-065DD00578E8}" srcOrd="4" destOrd="0" presId="urn:microsoft.com/office/officeart/2005/8/layout/chevron2"/>
    <dgm:cxn modelId="{C89C48BE-E019-47C7-9C3A-5AD4974BDCDF}" type="presParOf" srcId="{C5E1B636-1837-46F9-A4A8-065DD00578E8}" destId="{B666E163-DCE9-44B6-9A4D-AB5F1237FDEF}" srcOrd="0" destOrd="0" presId="urn:microsoft.com/office/officeart/2005/8/layout/chevron2"/>
    <dgm:cxn modelId="{1A48C703-613A-4FB2-92B6-C6B2EE7FFED4}" type="presParOf" srcId="{C5E1B636-1837-46F9-A4A8-065DD00578E8}" destId="{EFD4CAD1-FECA-4A8A-A265-5D23DA6F0E7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400FBE-F31E-418B-86BC-8BF078193403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D74B2AB-4E98-47F2-A84E-71892A1486D2}">
      <dgm:prSet phldrT="[Текст]" custT="1"/>
      <dgm:spPr/>
      <dgm:t>
        <a:bodyPr/>
        <a:lstStyle/>
        <a:p>
          <a:pPr algn="just"/>
          <a:r>
            <a:rPr lang="ru-RU" sz="1600" b="1" i="1" dirty="0" smtClean="0">
              <a:solidFill>
                <a:schemeClr val="tx1"/>
              </a:solidFill>
            </a:rPr>
            <a:t>1 этап: отбор предприятий, в отношении которых возбуждено дело о банкротстве и финансово устойчивых предприятий (кластерный анализ).</a:t>
          </a:r>
          <a:endParaRPr lang="ru-RU" sz="1600" b="1" i="1" dirty="0">
            <a:solidFill>
              <a:schemeClr val="tx1"/>
            </a:solidFill>
          </a:endParaRPr>
        </a:p>
      </dgm:t>
    </dgm:pt>
    <dgm:pt modelId="{BAC3F25C-03FA-4722-9884-06392B92E678}" type="parTrans" cxnId="{ADFDAECF-F7F9-459F-BB69-DBD85A25F993}">
      <dgm:prSet/>
      <dgm:spPr/>
      <dgm:t>
        <a:bodyPr/>
        <a:lstStyle/>
        <a:p>
          <a:endParaRPr lang="ru-RU"/>
        </a:p>
      </dgm:t>
    </dgm:pt>
    <dgm:pt modelId="{4C3E3A1A-21BA-410F-9504-7CDF20C86007}" type="sibTrans" cxnId="{ADFDAECF-F7F9-459F-BB69-DBD85A25F993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endParaRPr lang="ru-RU" dirty="0"/>
        </a:p>
      </dgm:t>
    </dgm:pt>
    <dgm:pt modelId="{0464DED0-792F-42F8-8B98-5457D51A7685}">
      <dgm:prSet phldrT="[Текст]" custT="1"/>
      <dgm:spPr/>
      <dgm:t>
        <a:bodyPr/>
        <a:lstStyle/>
        <a:p>
          <a:pPr algn="just"/>
          <a:r>
            <a:rPr lang="ru-RU" sz="1600" b="1" i="1" dirty="0" smtClean="0">
              <a:solidFill>
                <a:schemeClr val="tx1"/>
              </a:solidFill>
            </a:rPr>
            <a:t>2 этап: формирование системы финансовых показателей, влияющих на риск банкротства организации и расчет их для предприятий (корреляционный анализ).</a:t>
          </a:r>
          <a:endParaRPr lang="ru-RU" sz="1600" b="1" i="1" dirty="0">
            <a:solidFill>
              <a:schemeClr val="tx1"/>
            </a:solidFill>
          </a:endParaRPr>
        </a:p>
      </dgm:t>
    </dgm:pt>
    <dgm:pt modelId="{A2C507B7-B9D5-4181-8459-9976B444B163}" type="parTrans" cxnId="{00E5CC64-C49E-4114-949D-8208272FDCF6}">
      <dgm:prSet/>
      <dgm:spPr/>
      <dgm:t>
        <a:bodyPr/>
        <a:lstStyle/>
        <a:p>
          <a:endParaRPr lang="ru-RU"/>
        </a:p>
      </dgm:t>
    </dgm:pt>
    <dgm:pt modelId="{86027E53-87B8-466A-BB6D-DBB237050DE5}" type="sibTrans" cxnId="{00E5CC64-C49E-4114-949D-8208272FDCF6}">
      <dgm:prSet/>
      <dgm:spPr/>
      <dgm:t>
        <a:bodyPr/>
        <a:lstStyle/>
        <a:p>
          <a:endParaRPr lang="ru-RU"/>
        </a:p>
      </dgm:t>
    </dgm:pt>
    <dgm:pt modelId="{89AF6EAD-CB45-4841-A444-7B25C08B466E}">
      <dgm:prSet phldrT="[Текст]" custT="1"/>
      <dgm:spPr/>
      <dgm:t>
        <a:bodyPr/>
        <a:lstStyle/>
        <a:p>
          <a:r>
            <a:rPr lang="ru-RU" sz="1600" b="1" i="1" dirty="0" smtClean="0">
              <a:solidFill>
                <a:schemeClr val="tx1"/>
              </a:solidFill>
            </a:rPr>
            <a:t>3 этап: построение </a:t>
          </a:r>
          <a:r>
            <a:rPr lang="en-US" sz="1600" b="1" i="1" dirty="0" smtClean="0">
              <a:solidFill>
                <a:schemeClr val="tx1"/>
              </a:solidFill>
            </a:rPr>
            <a:t>logit</a:t>
          </a:r>
          <a:r>
            <a:rPr lang="ru-RU" sz="1600" b="1" i="1" dirty="0" smtClean="0">
              <a:solidFill>
                <a:schemeClr val="tx1"/>
              </a:solidFill>
            </a:rPr>
            <a:t>-модели диагностики банкротства   на основе дискриминантного анализа с помощью прикладного продукта </a:t>
          </a:r>
          <a:r>
            <a:rPr lang="en-US" sz="1600" b="1" i="1" dirty="0" smtClean="0">
              <a:solidFill>
                <a:schemeClr val="tx1"/>
              </a:solidFill>
            </a:rPr>
            <a:t>STATISTICA</a:t>
          </a:r>
          <a:r>
            <a:rPr lang="ru-RU" sz="1600" b="1" i="1" dirty="0" smtClean="0">
              <a:solidFill>
                <a:schemeClr val="tx1"/>
              </a:solidFill>
            </a:rPr>
            <a:t>.</a:t>
          </a:r>
          <a:endParaRPr lang="ru-RU" sz="1600" b="1" i="1" dirty="0">
            <a:solidFill>
              <a:schemeClr val="tx1"/>
            </a:solidFill>
          </a:endParaRPr>
        </a:p>
      </dgm:t>
    </dgm:pt>
    <dgm:pt modelId="{C1340219-7475-4C05-ABE2-DFD0FDE9875C}" type="parTrans" cxnId="{0BA584BA-9B72-432C-9E2A-BF23A53BEDEA}">
      <dgm:prSet/>
      <dgm:spPr/>
      <dgm:t>
        <a:bodyPr/>
        <a:lstStyle/>
        <a:p>
          <a:endParaRPr lang="ru-RU"/>
        </a:p>
      </dgm:t>
    </dgm:pt>
    <dgm:pt modelId="{EA07EF3A-5FB2-44EB-959D-056FF28AC331}" type="sibTrans" cxnId="{0BA584BA-9B72-432C-9E2A-BF23A53BEDEA}">
      <dgm:prSet/>
      <dgm:spPr/>
      <dgm:t>
        <a:bodyPr/>
        <a:lstStyle/>
        <a:p>
          <a:endParaRPr lang="ru-RU"/>
        </a:p>
      </dgm:t>
    </dgm:pt>
    <dgm:pt modelId="{089A616B-49F6-4D0A-9B89-60FE0C648AB4}">
      <dgm:prSet phldrT="[Текст]" custT="1"/>
      <dgm:spPr/>
      <dgm:t>
        <a:bodyPr/>
        <a:lstStyle/>
        <a:p>
          <a:r>
            <a:rPr lang="ru-RU" sz="1600" b="1" i="1" dirty="0" smtClean="0">
              <a:solidFill>
                <a:schemeClr val="tx1"/>
              </a:solidFill>
            </a:rPr>
            <a:t>4 этап: определение диапазонов риска банкротства для принятия управленческих решений по модели.</a:t>
          </a:r>
          <a:endParaRPr lang="ru-RU" sz="1600" b="1" i="1" dirty="0">
            <a:solidFill>
              <a:schemeClr val="tx1"/>
            </a:solidFill>
          </a:endParaRPr>
        </a:p>
      </dgm:t>
    </dgm:pt>
    <dgm:pt modelId="{67F16F2C-8E04-4408-9D01-40175F6BFC00}" type="parTrans" cxnId="{9BD4E174-C3E0-4EC1-9077-46702F341F05}">
      <dgm:prSet/>
      <dgm:spPr/>
      <dgm:t>
        <a:bodyPr/>
        <a:lstStyle/>
        <a:p>
          <a:endParaRPr lang="ru-RU"/>
        </a:p>
      </dgm:t>
    </dgm:pt>
    <dgm:pt modelId="{F7088524-432F-428E-A8BA-1C4387B116C4}" type="sibTrans" cxnId="{9BD4E174-C3E0-4EC1-9077-46702F341F05}">
      <dgm:prSet/>
      <dgm:spPr/>
      <dgm:t>
        <a:bodyPr/>
        <a:lstStyle/>
        <a:p>
          <a:endParaRPr lang="ru-RU"/>
        </a:p>
      </dgm:t>
    </dgm:pt>
    <dgm:pt modelId="{C8201FC7-496F-4A7F-985A-117E418B6E70}" type="pres">
      <dgm:prSet presAssocID="{20400FBE-F31E-418B-86BC-8BF07819340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FA6858-7C51-4081-930F-44858D7B5527}" type="pres">
      <dgm:prSet presAssocID="{20400FBE-F31E-418B-86BC-8BF078193403}" presName="dummyMaxCanvas" presStyleCnt="0">
        <dgm:presLayoutVars/>
      </dgm:prSet>
      <dgm:spPr/>
    </dgm:pt>
    <dgm:pt modelId="{6A213FCA-42E2-46AF-8E87-8417F3EF8F42}" type="pres">
      <dgm:prSet presAssocID="{20400FBE-F31E-418B-86BC-8BF078193403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95530B-7953-4A6B-9C57-6FF7A4ED3528}" type="pres">
      <dgm:prSet presAssocID="{20400FBE-F31E-418B-86BC-8BF078193403}" presName="FourNodes_2" presStyleLbl="node1" presStyleIdx="1" presStyleCnt="4" custLinFactNeighborX="1545" custLinFactNeighborY="-17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8290A-14E2-4033-9786-413C52753F8E}" type="pres">
      <dgm:prSet presAssocID="{20400FBE-F31E-418B-86BC-8BF078193403}" presName="FourNodes_3" presStyleLbl="node1" presStyleIdx="2" presStyleCnt="4" custLinFactNeighborX="1717" custLinFactNeighborY="-30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3DB9F-5204-4B74-98E0-54E70A478ABA}" type="pres">
      <dgm:prSet presAssocID="{20400FBE-F31E-418B-86BC-8BF078193403}" presName="FourNodes_4" presStyleLbl="node1" presStyleIdx="3" presStyleCnt="4" custScaleX="96973" custScaleY="106017" custLinFactNeighborX="3" custLinFactNeighborY="-42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C594AE-9EFA-4BC7-B6B2-57410D724FF7}" type="pres">
      <dgm:prSet presAssocID="{20400FBE-F31E-418B-86BC-8BF078193403}" presName="FourConn_1-2" presStyleLbl="fgAccFollowNode1" presStyleIdx="0" presStyleCnt="3" custLinFactX="100000" custLinFactY="125736" custLinFactNeighborX="116353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234BD-56CB-469D-ACF4-BA6F4702B2D2}" type="pres">
      <dgm:prSet presAssocID="{20400FBE-F31E-418B-86BC-8BF078193403}" presName="FourConn_2-3" presStyleLbl="fgAccFollowNode1" presStyleIdx="1" presStyleCnt="3" custLinFactNeighborX="-7117" custLinFactNeighborY="-27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E3AEB-F6EF-4F58-BB04-5126FD2C98F4}" type="pres">
      <dgm:prSet presAssocID="{20400FBE-F31E-418B-86BC-8BF078193403}" presName="FourConn_3-4" presStyleLbl="fgAccFollowNode1" presStyleIdx="2" presStyleCnt="3" custLinFactX="-100000" custLinFactY="-170977" custLinFactNeighborX="-110375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22197-33DD-4DE1-A3DE-870D265422F6}" type="pres">
      <dgm:prSet presAssocID="{20400FBE-F31E-418B-86BC-8BF07819340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1711A-32FA-4D5F-8193-D9FD6C2E20D5}" type="pres">
      <dgm:prSet presAssocID="{20400FBE-F31E-418B-86BC-8BF07819340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59681-08D8-4B39-8346-048490A654C8}" type="pres">
      <dgm:prSet presAssocID="{20400FBE-F31E-418B-86BC-8BF07819340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14261-CF25-407F-8305-97FC97CB514B}" type="pres">
      <dgm:prSet presAssocID="{20400FBE-F31E-418B-86BC-8BF07819340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E1021E-1D47-4E89-AF14-2B35476F90E3}" type="presOf" srcId="{20400FBE-F31E-418B-86BC-8BF078193403}" destId="{C8201FC7-496F-4A7F-985A-117E418B6E70}" srcOrd="0" destOrd="0" presId="urn:microsoft.com/office/officeart/2005/8/layout/vProcess5"/>
    <dgm:cxn modelId="{ADFDAECF-F7F9-459F-BB69-DBD85A25F993}" srcId="{20400FBE-F31E-418B-86BC-8BF078193403}" destId="{4D74B2AB-4E98-47F2-A84E-71892A1486D2}" srcOrd="0" destOrd="0" parTransId="{BAC3F25C-03FA-4722-9884-06392B92E678}" sibTransId="{4C3E3A1A-21BA-410F-9504-7CDF20C86007}"/>
    <dgm:cxn modelId="{9BD4E174-C3E0-4EC1-9077-46702F341F05}" srcId="{20400FBE-F31E-418B-86BC-8BF078193403}" destId="{089A616B-49F6-4D0A-9B89-60FE0C648AB4}" srcOrd="3" destOrd="0" parTransId="{67F16F2C-8E04-4408-9D01-40175F6BFC00}" sibTransId="{F7088524-432F-428E-A8BA-1C4387B116C4}"/>
    <dgm:cxn modelId="{00E5CC64-C49E-4114-949D-8208272FDCF6}" srcId="{20400FBE-F31E-418B-86BC-8BF078193403}" destId="{0464DED0-792F-42F8-8B98-5457D51A7685}" srcOrd="1" destOrd="0" parTransId="{A2C507B7-B9D5-4181-8459-9976B444B163}" sibTransId="{86027E53-87B8-466A-BB6D-DBB237050DE5}"/>
    <dgm:cxn modelId="{E04DF3B4-6F3F-4B48-864B-C47C5FB480BB}" type="presOf" srcId="{4D74B2AB-4E98-47F2-A84E-71892A1486D2}" destId="{A6222197-33DD-4DE1-A3DE-870D265422F6}" srcOrd="1" destOrd="0" presId="urn:microsoft.com/office/officeart/2005/8/layout/vProcess5"/>
    <dgm:cxn modelId="{EB367E55-6CF3-43C4-B36B-1A3411241025}" type="presOf" srcId="{4D74B2AB-4E98-47F2-A84E-71892A1486D2}" destId="{6A213FCA-42E2-46AF-8E87-8417F3EF8F42}" srcOrd="0" destOrd="0" presId="urn:microsoft.com/office/officeart/2005/8/layout/vProcess5"/>
    <dgm:cxn modelId="{0BA584BA-9B72-432C-9E2A-BF23A53BEDEA}" srcId="{20400FBE-F31E-418B-86BC-8BF078193403}" destId="{89AF6EAD-CB45-4841-A444-7B25C08B466E}" srcOrd="2" destOrd="0" parTransId="{C1340219-7475-4C05-ABE2-DFD0FDE9875C}" sibTransId="{EA07EF3A-5FB2-44EB-959D-056FF28AC331}"/>
    <dgm:cxn modelId="{A1486A49-8A90-4B08-8D12-CAE23B557602}" type="presOf" srcId="{4C3E3A1A-21BA-410F-9504-7CDF20C86007}" destId="{3DC594AE-9EFA-4BC7-B6B2-57410D724FF7}" srcOrd="0" destOrd="0" presId="urn:microsoft.com/office/officeart/2005/8/layout/vProcess5"/>
    <dgm:cxn modelId="{6164E604-0DA1-460C-B92F-E184D81B38C9}" type="presOf" srcId="{89AF6EAD-CB45-4841-A444-7B25C08B466E}" destId="{A7A59681-08D8-4B39-8346-048490A654C8}" srcOrd="1" destOrd="0" presId="urn:microsoft.com/office/officeart/2005/8/layout/vProcess5"/>
    <dgm:cxn modelId="{ABEF958C-3B34-4535-B0BE-4B61B27DAF4F}" type="presOf" srcId="{0464DED0-792F-42F8-8B98-5457D51A7685}" destId="{E995530B-7953-4A6B-9C57-6FF7A4ED3528}" srcOrd="0" destOrd="0" presId="urn:microsoft.com/office/officeart/2005/8/layout/vProcess5"/>
    <dgm:cxn modelId="{2D923558-8A68-4508-9114-17AB8F72E739}" type="presOf" srcId="{089A616B-49F6-4D0A-9B89-60FE0C648AB4}" destId="{FB314261-CF25-407F-8305-97FC97CB514B}" srcOrd="1" destOrd="0" presId="urn:microsoft.com/office/officeart/2005/8/layout/vProcess5"/>
    <dgm:cxn modelId="{2B4D09B0-17C1-4DB9-AC47-0DE55D07A524}" type="presOf" srcId="{86027E53-87B8-466A-BB6D-DBB237050DE5}" destId="{9FA234BD-56CB-469D-ACF4-BA6F4702B2D2}" srcOrd="0" destOrd="0" presId="urn:microsoft.com/office/officeart/2005/8/layout/vProcess5"/>
    <dgm:cxn modelId="{A222E4BF-5C4B-4339-BE60-2CD320285007}" type="presOf" srcId="{EA07EF3A-5FB2-44EB-959D-056FF28AC331}" destId="{02EE3AEB-F6EF-4F58-BB04-5126FD2C98F4}" srcOrd="0" destOrd="0" presId="urn:microsoft.com/office/officeart/2005/8/layout/vProcess5"/>
    <dgm:cxn modelId="{DFD341A5-FF8A-4F35-88B6-F6FD0160FC34}" type="presOf" srcId="{0464DED0-792F-42F8-8B98-5457D51A7685}" destId="{8821711A-32FA-4D5F-8193-D9FD6C2E20D5}" srcOrd="1" destOrd="0" presId="urn:microsoft.com/office/officeart/2005/8/layout/vProcess5"/>
    <dgm:cxn modelId="{CD7D280E-5F8B-43EB-BD12-251B6114F889}" type="presOf" srcId="{89AF6EAD-CB45-4841-A444-7B25C08B466E}" destId="{83B8290A-14E2-4033-9786-413C52753F8E}" srcOrd="0" destOrd="0" presId="urn:microsoft.com/office/officeart/2005/8/layout/vProcess5"/>
    <dgm:cxn modelId="{167685E3-9F56-43BF-A722-3774A95E3771}" type="presOf" srcId="{089A616B-49F6-4D0A-9B89-60FE0C648AB4}" destId="{0A93DB9F-5204-4B74-98E0-54E70A478ABA}" srcOrd="0" destOrd="0" presId="urn:microsoft.com/office/officeart/2005/8/layout/vProcess5"/>
    <dgm:cxn modelId="{6361C5F8-3999-4A87-A135-22DA7EE0A79A}" type="presParOf" srcId="{C8201FC7-496F-4A7F-985A-117E418B6E70}" destId="{FBFA6858-7C51-4081-930F-44858D7B5527}" srcOrd="0" destOrd="0" presId="urn:microsoft.com/office/officeart/2005/8/layout/vProcess5"/>
    <dgm:cxn modelId="{8BF4B93B-6671-4CBC-A8D3-A91DC1A16CF2}" type="presParOf" srcId="{C8201FC7-496F-4A7F-985A-117E418B6E70}" destId="{6A213FCA-42E2-46AF-8E87-8417F3EF8F42}" srcOrd="1" destOrd="0" presId="urn:microsoft.com/office/officeart/2005/8/layout/vProcess5"/>
    <dgm:cxn modelId="{8C319D29-0073-499F-B94A-DE025B92F419}" type="presParOf" srcId="{C8201FC7-496F-4A7F-985A-117E418B6E70}" destId="{E995530B-7953-4A6B-9C57-6FF7A4ED3528}" srcOrd="2" destOrd="0" presId="urn:microsoft.com/office/officeart/2005/8/layout/vProcess5"/>
    <dgm:cxn modelId="{9877016C-2EA9-43F1-A88A-A9645648E4CC}" type="presParOf" srcId="{C8201FC7-496F-4A7F-985A-117E418B6E70}" destId="{83B8290A-14E2-4033-9786-413C52753F8E}" srcOrd="3" destOrd="0" presId="urn:microsoft.com/office/officeart/2005/8/layout/vProcess5"/>
    <dgm:cxn modelId="{86156C77-F81A-45FB-BE9D-2A5892620BF5}" type="presParOf" srcId="{C8201FC7-496F-4A7F-985A-117E418B6E70}" destId="{0A93DB9F-5204-4B74-98E0-54E70A478ABA}" srcOrd="4" destOrd="0" presId="urn:microsoft.com/office/officeart/2005/8/layout/vProcess5"/>
    <dgm:cxn modelId="{DC4C0F0A-6D25-4DB2-8EBE-C84A49FA2F68}" type="presParOf" srcId="{C8201FC7-496F-4A7F-985A-117E418B6E70}" destId="{3DC594AE-9EFA-4BC7-B6B2-57410D724FF7}" srcOrd="5" destOrd="0" presId="urn:microsoft.com/office/officeart/2005/8/layout/vProcess5"/>
    <dgm:cxn modelId="{B7C191B8-0695-457C-BF63-3393C1D2CCFF}" type="presParOf" srcId="{C8201FC7-496F-4A7F-985A-117E418B6E70}" destId="{9FA234BD-56CB-469D-ACF4-BA6F4702B2D2}" srcOrd="6" destOrd="0" presId="urn:microsoft.com/office/officeart/2005/8/layout/vProcess5"/>
    <dgm:cxn modelId="{1226AB69-44A8-4931-99BF-244577AF170B}" type="presParOf" srcId="{C8201FC7-496F-4A7F-985A-117E418B6E70}" destId="{02EE3AEB-F6EF-4F58-BB04-5126FD2C98F4}" srcOrd="7" destOrd="0" presId="urn:microsoft.com/office/officeart/2005/8/layout/vProcess5"/>
    <dgm:cxn modelId="{09C780DC-0733-423A-AA5B-67FB1102741D}" type="presParOf" srcId="{C8201FC7-496F-4A7F-985A-117E418B6E70}" destId="{A6222197-33DD-4DE1-A3DE-870D265422F6}" srcOrd="8" destOrd="0" presId="urn:microsoft.com/office/officeart/2005/8/layout/vProcess5"/>
    <dgm:cxn modelId="{5726D7EC-7A08-4616-9E37-46B84C882A3F}" type="presParOf" srcId="{C8201FC7-496F-4A7F-985A-117E418B6E70}" destId="{8821711A-32FA-4D5F-8193-D9FD6C2E20D5}" srcOrd="9" destOrd="0" presId="urn:microsoft.com/office/officeart/2005/8/layout/vProcess5"/>
    <dgm:cxn modelId="{600ABF07-82BF-4EDD-AF31-24C42D5636D3}" type="presParOf" srcId="{C8201FC7-496F-4A7F-985A-117E418B6E70}" destId="{A7A59681-08D8-4B39-8346-048490A654C8}" srcOrd="10" destOrd="0" presId="urn:microsoft.com/office/officeart/2005/8/layout/vProcess5"/>
    <dgm:cxn modelId="{4297E4EE-1118-42D8-B88A-43AC6C01D9E4}" type="presParOf" srcId="{C8201FC7-496F-4A7F-985A-117E418B6E70}" destId="{FB314261-CF25-407F-8305-97FC97CB514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E2D8E-E603-4797-B246-4B865E95927F}">
      <dsp:nvSpPr>
        <dsp:cNvPr id="0" name=""/>
        <dsp:cNvSpPr/>
      </dsp:nvSpPr>
      <dsp:spPr>
        <a:xfrm rot="5400000">
          <a:off x="-210552" y="224376"/>
          <a:ext cx="1603809" cy="11550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-5400000">
        <a:off x="13820" y="577537"/>
        <a:ext cx="1155066" cy="448743"/>
      </dsp:txXfrm>
    </dsp:sp>
    <dsp:sp modelId="{F26F1DB4-2398-4687-87A3-005A43DE5750}">
      <dsp:nvSpPr>
        <dsp:cNvPr id="0" name=""/>
        <dsp:cNvSpPr/>
      </dsp:nvSpPr>
      <dsp:spPr>
        <a:xfrm rot="5400000">
          <a:off x="4477657" y="-3366921"/>
          <a:ext cx="1700739" cy="8454563"/>
        </a:xfrm>
        <a:prstGeom prst="round2SameRect">
          <a:avLst/>
        </a:prstGeom>
        <a:solidFill>
          <a:schemeClr val="accent3">
            <a:tint val="70000"/>
            <a:lumMod val="104000"/>
          </a:schemeClr>
        </a:solidFill>
        <a:ln w="9525" cap="rnd" cmpd="sng" algn="ctr">
          <a:solidFill>
            <a:schemeClr val="accent3">
              <a:shade val="90000"/>
            </a:schemeClr>
          </a:solidFill>
          <a:prstDash val="solid"/>
        </a:ln>
        <a:effectLst>
          <a:innerShdw blurRad="114300">
            <a:prstClr val="black"/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Жизнеспособность хозяйствующих субъектов определяется их способностью привлекать финансовые ресурсы и выполнять принятые обязательства перед кредиторами и инвесторами за счет результатов своей деятельности. Это, в свою очередь, зависит от таких характеристик как платежеспособность, ликвидность, финансовое состояние, финансовая устойчивость.</a:t>
          </a:r>
          <a:endParaRPr lang="ru-RU" sz="1600" u="none" kern="1200" dirty="0">
            <a:solidFill>
              <a:schemeClr val="accent3">
                <a:lumMod val="50000"/>
              </a:schemeClr>
            </a:solidFill>
            <a:effectLst/>
          </a:endParaRPr>
        </a:p>
      </dsp:txBody>
      <dsp:txXfrm rot="-5400000">
        <a:off x="1100746" y="93013"/>
        <a:ext cx="8371540" cy="1534693"/>
      </dsp:txXfrm>
    </dsp:sp>
    <dsp:sp modelId="{3FA1AFD3-308C-4611-8265-4D2284B74103}">
      <dsp:nvSpPr>
        <dsp:cNvPr id="0" name=""/>
        <dsp:cNvSpPr/>
      </dsp:nvSpPr>
      <dsp:spPr>
        <a:xfrm rot="5400000">
          <a:off x="-252037" y="2047925"/>
          <a:ext cx="1650094" cy="11550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 rot="-5400000">
        <a:off x="-4523" y="2377944"/>
        <a:ext cx="1155066" cy="495028"/>
      </dsp:txXfrm>
    </dsp:sp>
    <dsp:sp modelId="{21665C29-93E6-44C2-8307-44B6C84EEBA6}">
      <dsp:nvSpPr>
        <dsp:cNvPr id="0" name=""/>
        <dsp:cNvSpPr/>
      </dsp:nvSpPr>
      <dsp:spPr>
        <a:xfrm rot="5400000">
          <a:off x="4461874" y="-1550724"/>
          <a:ext cx="1841877" cy="8453633"/>
        </a:xfrm>
        <a:prstGeom prst="round2SameRect">
          <a:avLst/>
        </a:prstGeom>
        <a:solidFill>
          <a:schemeClr val="accent3">
            <a:tint val="70000"/>
            <a:lumMod val="104000"/>
          </a:schemeClr>
        </a:solidFill>
        <a:ln w="9525" cap="rnd" cmpd="sng" algn="ctr">
          <a:solidFill>
            <a:schemeClr val="accent3">
              <a:shade val="90000"/>
            </a:schemeClr>
          </a:solidFill>
          <a:prstDash val="solid"/>
        </a:ln>
        <a:effectLst>
          <a:innerShdw blurRad="114300">
            <a:prstClr val="black"/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 ходе деятельности любого предприятия возникают риски, но наиболее опасным из них является риск банкротства, так как при возбуждении в отношении предприятия дела о несостоятельности (банкротстве) его деятельность может быть прекращена, а предприятие ликвидировано, что, в свою очередь, отражается на экономике в целом.</a:t>
          </a:r>
          <a:endParaRPr lang="ru-RU" sz="1600" u="none" kern="1200" dirty="0">
            <a:solidFill>
              <a:srgbClr val="000066"/>
            </a:solidFill>
            <a:effectLst/>
          </a:endParaRPr>
        </a:p>
      </dsp:txBody>
      <dsp:txXfrm rot="-5400000">
        <a:off x="1155997" y="1845066"/>
        <a:ext cx="8363720" cy="1662051"/>
      </dsp:txXfrm>
    </dsp:sp>
    <dsp:sp modelId="{B666E163-DCE9-44B6-9A4D-AB5F1237FDEF}">
      <dsp:nvSpPr>
        <dsp:cNvPr id="0" name=""/>
        <dsp:cNvSpPr/>
      </dsp:nvSpPr>
      <dsp:spPr>
        <a:xfrm rot="5400000">
          <a:off x="-233694" y="3909215"/>
          <a:ext cx="1650094" cy="11550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 rot="-5400000">
        <a:off x="13820" y="4239234"/>
        <a:ext cx="1155066" cy="495028"/>
      </dsp:txXfrm>
    </dsp:sp>
    <dsp:sp modelId="{EFD4CAD1-FECA-4A8A-A265-5D23DA6F0E73}">
      <dsp:nvSpPr>
        <dsp:cNvPr id="0" name=""/>
        <dsp:cNvSpPr/>
      </dsp:nvSpPr>
      <dsp:spPr>
        <a:xfrm rot="5400000">
          <a:off x="4538684" y="299730"/>
          <a:ext cx="1678279" cy="8472656"/>
        </a:xfrm>
        <a:prstGeom prst="round2SameRect">
          <a:avLst/>
        </a:prstGeom>
        <a:solidFill>
          <a:schemeClr val="accent3">
            <a:tint val="70000"/>
            <a:lumMod val="104000"/>
          </a:schemeClr>
        </a:solidFill>
        <a:ln w="9525" cap="rnd" cmpd="sng" algn="ctr">
          <a:solidFill>
            <a:schemeClr val="accent3">
              <a:shade val="90000"/>
            </a:schemeClr>
          </a:solidFill>
          <a:prstDash val="solid"/>
        </a:ln>
        <a:effectLst>
          <a:innerShdw blurRad="114300">
            <a:prstClr val="black"/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Оценка и прогнозирование неплатежеспособности и диагностика банкротства предприятия представляют интерес не только для внешних пользователей, но и для собственной оценки, которая позволяет своевременно распознать признаки ухудшения положения и с большей вероятностью избежать или уменьшить риск банкротства путем своевременного принятия соответствующих мероприятий для вывода предприятия из неплатежеспособного состояния.</a:t>
          </a:r>
          <a:endParaRPr lang="ru-RU" sz="1600" u="none" kern="1200" dirty="0">
            <a:solidFill>
              <a:srgbClr val="000066"/>
            </a:solidFill>
            <a:effectLst/>
          </a:endParaRPr>
        </a:p>
      </dsp:txBody>
      <dsp:txXfrm rot="-5400000">
        <a:off x="1141496" y="3778846"/>
        <a:ext cx="8390729" cy="15144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13FCA-42E2-46AF-8E87-8417F3EF8F42}">
      <dsp:nvSpPr>
        <dsp:cNvPr id="0" name=""/>
        <dsp:cNvSpPr/>
      </dsp:nvSpPr>
      <dsp:spPr>
        <a:xfrm>
          <a:off x="0" y="-13175"/>
          <a:ext cx="7502944" cy="8759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</a:rPr>
            <a:t>1 этап: отбор предприятий, в отношении которых возбуждено дело о банкротстве и финансово устойчивых предприятий (кластерный анализ).</a:t>
          </a:r>
          <a:endParaRPr lang="ru-RU" sz="1600" b="1" i="1" kern="1200" dirty="0">
            <a:solidFill>
              <a:schemeClr val="tx1"/>
            </a:solidFill>
          </a:endParaRPr>
        </a:p>
      </dsp:txBody>
      <dsp:txXfrm>
        <a:off x="25655" y="12480"/>
        <a:ext cx="6483750" cy="824603"/>
      </dsp:txXfrm>
    </dsp:sp>
    <dsp:sp modelId="{E995530B-7953-4A6B-9C57-6FF7A4ED3528}">
      <dsp:nvSpPr>
        <dsp:cNvPr id="0" name=""/>
        <dsp:cNvSpPr/>
      </dsp:nvSpPr>
      <dsp:spPr>
        <a:xfrm>
          <a:off x="744292" y="867448"/>
          <a:ext cx="7502944" cy="875913"/>
        </a:xfrm>
        <a:prstGeom prst="roundRect">
          <a:avLst>
            <a:gd name="adj" fmla="val 10000"/>
          </a:avLst>
        </a:prstGeom>
        <a:solidFill>
          <a:schemeClr val="accent3">
            <a:hueOff val="486707"/>
            <a:satOff val="-9055"/>
            <a:lumOff val="-274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</a:rPr>
            <a:t>2 этап: формирование системы финансовых показателей, влияющих на риск банкротства организации и расчет их для предприятий (корреляционный анализ).</a:t>
          </a:r>
          <a:endParaRPr lang="ru-RU" sz="1600" b="1" i="1" kern="1200" dirty="0">
            <a:solidFill>
              <a:schemeClr val="tx1"/>
            </a:solidFill>
          </a:endParaRPr>
        </a:p>
      </dsp:txBody>
      <dsp:txXfrm>
        <a:off x="769947" y="893103"/>
        <a:ext cx="6253919" cy="824603"/>
      </dsp:txXfrm>
    </dsp:sp>
    <dsp:sp modelId="{83B8290A-14E2-4033-9786-413C52753F8E}">
      <dsp:nvSpPr>
        <dsp:cNvPr id="0" name=""/>
        <dsp:cNvSpPr/>
      </dsp:nvSpPr>
      <dsp:spPr>
        <a:xfrm>
          <a:off x="1376190" y="1786708"/>
          <a:ext cx="7502944" cy="875913"/>
        </a:xfrm>
        <a:prstGeom prst="roundRect">
          <a:avLst>
            <a:gd name="adj" fmla="val 10000"/>
          </a:avLst>
        </a:prstGeom>
        <a:solidFill>
          <a:schemeClr val="accent3">
            <a:hueOff val="973413"/>
            <a:satOff val="-18109"/>
            <a:lumOff val="-549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</a:rPr>
            <a:t>3 этап: построение </a:t>
          </a:r>
          <a:r>
            <a:rPr lang="en-US" sz="1600" b="1" i="1" kern="1200" dirty="0" smtClean="0">
              <a:solidFill>
                <a:schemeClr val="tx1"/>
              </a:solidFill>
            </a:rPr>
            <a:t>logit</a:t>
          </a:r>
          <a:r>
            <a:rPr lang="ru-RU" sz="1600" b="1" i="1" kern="1200" dirty="0" smtClean="0">
              <a:solidFill>
                <a:schemeClr val="tx1"/>
              </a:solidFill>
            </a:rPr>
            <a:t>-модели диагностики банкротства   на основе дискриминантного анализа с помощью прикладного продукта </a:t>
          </a:r>
          <a:r>
            <a:rPr lang="en-US" sz="1600" b="1" i="1" kern="1200" dirty="0" smtClean="0">
              <a:solidFill>
                <a:schemeClr val="tx1"/>
              </a:solidFill>
            </a:rPr>
            <a:t>STATISTICA</a:t>
          </a:r>
          <a:r>
            <a:rPr lang="ru-RU" sz="1600" b="1" i="1" kern="1200" dirty="0" smtClean="0">
              <a:solidFill>
                <a:schemeClr val="tx1"/>
              </a:solidFill>
            </a:rPr>
            <a:t>.</a:t>
          </a:r>
          <a:endParaRPr lang="ru-RU" sz="1600" b="1" i="1" kern="1200" dirty="0">
            <a:solidFill>
              <a:schemeClr val="tx1"/>
            </a:solidFill>
          </a:endParaRPr>
        </a:p>
      </dsp:txBody>
      <dsp:txXfrm>
        <a:off x="1401845" y="1812363"/>
        <a:ext cx="6263298" cy="824603"/>
      </dsp:txXfrm>
    </dsp:sp>
    <dsp:sp modelId="{0A93DB9F-5204-4B74-98E0-54E70A478ABA}">
      <dsp:nvSpPr>
        <dsp:cNvPr id="0" name=""/>
        <dsp:cNvSpPr/>
      </dsp:nvSpPr>
      <dsp:spPr>
        <a:xfrm>
          <a:off x="1989518" y="2696794"/>
          <a:ext cx="7275830" cy="928616"/>
        </a:xfrm>
        <a:prstGeom prst="roundRect">
          <a:avLst>
            <a:gd name="adj" fmla="val 10000"/>
          </a:avLst>
        </a:prstGeom>
        <a:solidFill>
          <a:schemeClr val="accent3">
            <a:hueOff val="1460120"/>
            <a:satOff val="-27164"/>
            <a:lumOff val="-823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</a:rPr>
            <a:t>4 этап: определение диапазонов риска банкротства для принятия управленческих решений по модели.</a:t>
          </a:r>
          <a:endParaRPr lang="ru-RU" sz="1600" b="1" i="1" kern="1200" dirty="0">
            <a:solidFill>
              <a:schemeClr val="tx1"/>
            </a:solidFill>
          </a:endParaRPr>
        </a:p>
      </dsp:txBody>
      <dsp:txXfrm>
        <a:off x="2016716" y="2723992"/>
        <a:ext cx="6059974" cy="874220"/>
      </dsp:txXfrm>
    </dsp:sp>
    <dsp:sp modelId="{3DC594AE-9EFA-4BC7-B6B2-57410D724FF7}">
      <dsp:nvSpPr>
        <dsp:cNvPr id="0" name=""/>
        <dsp:cNvSpPr/>
      </dsp:nvSpPr>
      <dsp:spPr>
        <a:xfrm>
          <a:off x="8165393" y="2512251"/>
          <a:ext cx="569343" cy="569343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alpha val="9000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8293495" y="2512251"/>
        <a:ext cx="313139" cy="428431"/>
      </dsp:txXfrm>
    </dsp:sp>
    <dsp:sp modelId="{9FA234BD-56CB-469D-ACF4-BA6F4702B2D2}">
      <dsp:nvSpPr>
        <dsp:cNvPr id="0" name=""/>
        <dsp:cNvSpPr/>
      </dsp:nvSpPr>
      <dsp:spPr>
        <a:xfrm>
          <a:off x="7521452" y="1538315"/>
          <a:ext cx="569343" cy="56934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837713"/>
            <a:satOff val="-10972"/>
            <a:lumOff val="-1142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837713"/>
              <a:satOff val="-10972"/>
              <a:lumOff val="-11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7649554" y="1538315"/>
        <a:ext cx="313139" cy="428431"/>
      </dsp:txXfrm>
    </dsp:sp>
    <dsp:sp modelId="{02EE3AEB-F6EF-4F58-BB04-5126FD2C98F4}">
      <dsp:nvSpPr>
        <dsp:cNvPr id="0" name=""/>
        <dsp:cNvSpPr/>
      </dsp:nvSpPr>
      <dsp:spPr>
        <a:xfrm>
          <a:off x="6983209" y="615900"/>
          <a:ext cx="569343" cy="56934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675425"/>
            <a:satOff val="-21944"/>
            <a:lumOff val="-2284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1675425"/>
              <a:satOff val="-21944"/>
              <a:lumOff val="-22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7111311" y="615900"/>
        <a:ext cx="313139" cy="428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3195" y="414151"/>
            <a:ext cx="85258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ФГБОУ ВПО «ВОРОНЕЖСКИЙ ГОСУДАРСТВЕННЫЙ УНИВЕРСИТЕТ»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56079" y="1519707"/>
            <a:ext cx="6825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И. В. Маренкова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93195" y="2243521"/>
            <a:ext cx="8422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Магистерская</a:t>
            </a:r>
            <a:r>
              <a:rPr lang="ru-RU" dirty="0" smtClean="0"/>
              <a:t>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диссертация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4255" y="2967335"/>
            <a:ext cx="1112355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Комплексный анализ финансовой состоятельности </a:t>
            </a:r>
          </a:p>
          <a:p>
            <a:pPr algn="ctr"/>
            <a:r>
              <a:rPr lang="ru-RU" sz="32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 диагностика банкротства </a:t>
            </a:r>
          </a:p>
          <a:p>
            <a:pPr algn="ctr"/>
            <a:r>
              <a:rPr lang="ru-RU" sz="32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хозяйствующего субъекта</a:t>
            </a:r>
          </a:p>
        </p:txBody>
      </p:sp>
      <p:pic>
        <p:nvPicPr>
          <p:cNvPr id="7" name="Picture 7" descr="logo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221816" y="5479375"/>
            <a:ext cx="1428760" cy="1092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1219200" y="5702500"/>
            <a:ext cx="38961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Научный руководитель</a:t>
            </a:r>
          </a:p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Д.э.н., проф. Любушин Н.П.</a:t>
            </a:r>
          </a:p>
        </p:txBody>
      </p:sp>
    </p:spTree>
    <p:extLst>
      <p:ext uri="{BB962C8B-B14F-4D97-AF65-F5344CB8AC3E}">
        <p14:creationId xmlns:p14="http://schemas.microsoft.com/office/powerpoint/2010/main" val="2667184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154" y="563363"/>
            <a:ext cx="7475159" cy="1077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Апробация результатов исследования</a:t>
            </a:r>
            <a:endParaRPr lang="ru-RU" sz="3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124154" y="1922260"/>
            <a:ext cx="7688687" cy="97879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Предложенная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logit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-модель апробирована на АО «Чаплыгинский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крахмальный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завод»</a:t>
            </a: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1390918" y="991673"/>
            <a:ext cx="1733236" cy="148107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154" y="3639267"/>
            <a:ext cx="7475159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Публикации автора</a:t>
            </a:r>
            <a:endParaRPr lang="ru-RU" sz="3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24153" y="4619812"/>
            <a:ext cx="7688687" cy="97879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печатные работы авторским объемом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0,6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п. л.</a:t>
            </a:r>
          </a:p>
          <a:p>
            <a:pPr lvl="0"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теме диссертационного исследования</a:t>
            </a:r>
          </a:p>
          <a:p>
            <a:pPr algn="ctr"/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390917" y="3786221"/>
            <a:ext cx="1733236" cy="148107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1410682" y="281094"/>
            <a:ext cx="605307" cy="489397"/>
          </a:xfrm>
          <a:prstGeom prst="flowChart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10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51290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1965" y="1486265"/>
            <a:ext cx="8961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6">
                    <a:lumMod val="75000"/>
                  </a:schemeClr>
                </a:solidFill>
              </a:rPr>
              <a:t>СПАСИБО ЗА ВНИМАНИЕ!</a:t>
            </a:r>
            <a:endParaRPr lang="ru-RU" sz="5400" b="1" cap="none" spc="0" dirty="0">
              <a:ln/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782" y="3801951"/>
            <a:ext cx="3382249" cy="211892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01600">
              <a:schemeClr val="bg2">
                <a:lumMod val="25000"/>
                <a:alpha val="60000"/>
              </a:schemeClr>
            </a:glo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5907" y="3801951"/>
            <a:ext cx="3245901" cy="219960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01600">
              <a:schemeClr val="bg2">
                <a:lumMod val="25000"/>
                <a:alpha val="60000"/>
              </a:schemeClr>
            </a:glo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3316" y="2520849"/>
            <a:ext cx="1714500" cy="17145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01600">
              <a:schemeClr val="bg2">
                <a:lumMod val="25000"/>
                <a:alpha val="6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3006973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3195" y="414151"/>
            <a:ext cx="85258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ФГБОУ ВПО «ВОРОНЕЖСКИЙ ГОСУДАРСТВЕННЫЙ УНИВЕРСИТЕТ»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56079" y="1519707"/>
            <a:ext cx="6825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И. В. Маренкова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93195" y="2243521"/>
            <a:ext cx="8422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Магистерская</a:t>
            </a:r>
            <a:r>
              <a:rPr lang="ru-RU" dirty="0" smtClean="0"/>
              <a:t>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диссертация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4232" y="2967335"/>
            <a:ext cx="1112355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ru-RU" sz="3200" dirty="0">
                <a:ln w="0"/>
                <a:solidFill>
                  <a:srgbClr val="3494BA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Комплексный анализ финансовой состоятельности </a:t>
            </a:r>
          </a:p>
          <a:p>
            <a:pPr lvl="0" algn="ctr"/>
            <a:r>
              <a:rPr lang="ru-RU" sz="3200" dirty="0">
                <a:ln w="0"/>
                <a:solidFill>
                  <a:srgbClr val="3494BA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 диагностика банкротства </a:t>
            </a:r>
          </a:p>
          <a:p>
            <a:pPr lvl="0" algn="ctr"/>
            <a:r>
              <a:rPr lang="ru-RU" sz="3200" dirty="0">
                <a:ln w="0"/>
                <a:solidFill>
                  <a:srgbClr val="3494BA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хозяйствующего субъекта</a:t>
            </a:r>
          </a:p>
        </p:txBody>
      </p:sp>
      <p:pic>
        <p:nvPicPr>
          <p:cNvPr id="7" name="Picture 7" descr="logo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221816" y="5479375"/>
            <a:ext cx="1428760" cy="1092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1219200" y="5702500"/>
            <a:ext cx="38961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Научный руководитель</a:t>
            </a:r>
          </a:p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Д.э.н., проф. Любушин Н.П.</a:t>
            </a:r>
          </a:p>
        </p:txBody>
      </p:sp>
    </p:spTree>
    <p:extLst>
      <p:ext uri="{BB962C8B-B14F-4D97-AF65-F5344CB8AC3E}">
        <p14:creationId xmlns:p14="http://schemas.microsoft.com/office/powerpoint/2010/main" val="18056098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Диаграмма 30"/>
          <p:cNvGraphicFramePr/>
          <p:nvPr>
            <p:extLst>
              <p:ext uri="{D42A27DB-BD31-4B8C-83A1-F6EECF244321}">
                <p14:modId xmlns:p14="http://schemas.microsoft.com/office/powerpoint/2010/main" val="3573463314"/>
              </p:ext>
            </p:extLst>
          </p:nvPr>
        </p:nvGraphicFramePr>
        <p:xfrm>
          <a:off x="2263384" y="1094704"/>
          <a:ext cx="8103673" cy="5108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2923068" y="185716"/>
            <a:ext cx="744398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2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Актуальность темы исследования</a:t>
            </a:r>
            <a:endParaRPr lang="ru-RU" sz="320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11410682" y="281094"/>
            <a:ext cx="605307" cy="489397"/>
          </a:xfrm>
          <a:prstGeom prst="flowChart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72291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556414662"/>
              </p:ext>
            </p:extLst>
          </p:nvPr>
        </p:nvGraphicFramePr>
        <p:xfrm>
          <a:off x="1840248" y="1035536"/>
          <a:ext cx="9609630" cy="5829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3068" y="185716"/>
            <a:ext cx="744398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2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Актуальность темы исследования</a:t>
            </a:r>
            <a:endParaRPr lang="ru-RU" sz="320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1410682" y="281094"/>
            <a:ext cx="605307" cy="489397"/>
          </a:xfrm>
          <a:prstGeom prst="flowChart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3545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Картинки по запросу чаплыгинский крахмальный заво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839" y="4100382"/>
            <a:ext cx="2857895" cy="202882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67750" y="3047684"/>
            <a:ext cx="7709590" cy="95410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defPPr>
              <a:defRPr lang="en-US"/>
            </a:defPPr>
            <a:lvl1pPr>
              <a:defRPr sz="32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ru-RU" dirty="0"/>
              <a:t>ОБЪЕКТ ИССЛЕДОВАНИЯ </a:t>
            </a:r>
            <a:r>
              <a:rPr lang="ru-RU" dirty="0" smtClean="0"/>
              <a:t>– </a:t>
            </a:r>
          </a:p>
          <a:p>
            <a:pPr algn="ctr"/>
            <a:r>
              <a:rPr lang="ru-RU" sz="2400" dirty="0" smtClean="0"/>
              <a:t>АО </a:t>
            </a:r>
            <a:r>
              <a:rPr lang="ru-RU" sz="2400" dirty="0"/>
              <a:t>« ЧАПЛЫГИНСКИЙ КРАХМАЛЬНЫЙ ЗАВОД»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67749" y="449620"/>
            <a:ext cx="7709591" cy="243143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ЦЕЛЬ ДИССЕРТАЦИОННОЙ РАБОТЫ – </a:t>
            </a:r>
          </a:p>
          <a:p>
            <a:pPr algn="ctr"/>
            <a:r>
              <a:rPr lang="ru-RU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исследование теоретических, организационно-методических положений </a:t>
            </a:r>
            <a:r>
              <a:rPr lang="ru-RU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комплексного </a:t>
            </a:r>
            <a:r>
              <a:rPr lang="ru-RU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экономического анализа финансовой состоятельности и </a:t>
            </a:r>
            <a:r>
              <a:rPr lang="ru-RU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диагностики </a:t>
            </a:r>
            <a:r>
              <a:rPr lang="ru-RU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банкротства хозяйствующего субъекта.</a:t>
            </a:r>
          </a:p>
        </p:txBody>
      </p:sp>
      <p:pic>
        <p:nvPicPr>
          <p:cNvPr id="1026" name="Picture 2" descr="crahmal_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305" y="4100382"/>
            <a:ext cx="2857500" cy="21431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rahmal_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572" y="4714875"/>
            <a:ext cx="2857500" cy="21431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Блок-схема: процесс 6"/>
          <p:cNvSpPr/>
          <p:nvPr/>
        </p:nvSpPr>
        <p:spPr>
          <a:xfrm>
            <a:off x="11410682" y="281094"/>
            <a:ext cx="605307" cy="489397"/>
          </a:xfrm>
          <a:prstGeom prst="flowChart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4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686594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3662" y="253095"/>
            <a:ext cx="5306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Результаты, выносимые на защиту</a:t>
            </a:r>
            <a:endParaRPr lang="ru-RU" sz="2000" b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1527" y="1225549"/>
            <a:ext cx="8925059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Разграничены понятия «платёжеспособность» и «ликвидность»</a:t>
            </a:r>
            <a:endParaRPr lang="ru-RU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7013766"/>
                  </p:ext>
                </p:extLst>
              </p:nvPr>
            </p:nvGraphicFramePr>
            <p:xfrm>
              <a:off x="2298163" y="2149864"/>
              <a:ext cx="8128000" cy="3520885"/>
            </p:xfrm>
            <a:graphic>
              <a:graphicData uri="http://schemas.openxmlformats.org/drawingml/2006/table">
                <a:tbl>
                  <a:tblPr firstRow="1" bandRow="1">
                    <a:tableStyleId>{2A488322-F2BA-4B5B-9748-0D474271808F}</a:tableStyleId>
                  </a:tblPr>
                  <a:tblGrid>
                    <a:gridCol w="4064000"/>
                    <a:gridCol w="4064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Платежеспособность</a:t>
                          </a:r>
                          <a:r>
                            <a:rPr lang="ru-RU" baseline="0" dirty="0" smtClean="0"/>
                            <a:t> 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Ликвидность 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Определение</a:t>
                          </a:r>
                          <a:endParaRPr lang="ru-RU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sz="18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Платежеспособность — это готовность возместить кредиторскую задолженность при наступлении сроков платежа текущими поступлениями денежных средств. (В.В. Ковалев)</a:t>
                          </a:r>
                          <a:endParaRPr lang="ru-RU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Ликвидность – это способность организации выполнять свои краткосрочные (текущие) обязательства за счет своих текущих (оборотных) активов. </a:t>
                          </a:r>
                        </a:p>
                        <a:p>
                          <a:r>
                            <a:rPr lang="ru-RU" sz="18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(М.В. Беспалов)</a:t>
                          </a:r>
                          <a:endParaRPr lang="ru-RU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 gridSpan="2">
                      <a:txBody>
                        <a:bodyPr/>
                        <a:lstStyle/>
                        <a:p>
                          <a:pPr marL="0" algn="ctr" defTabSz="457200" rtl="0" eaLnBrk="1" latinLnBrk="0" hangingPunct="1"/>
                          <a:r>
                            <a:rPr lang="ru-RU" sz="1800" kern="1200" dirty="0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  <a:ea typeface="+mn-ea"/>
                              <a:cs typeface="+mn-cs"/>
                            </a:rPr>
                            <a:t>Формула расчета, в соответствии с законодательством РФ</a:t>
                          </a:r>
                          <a:endParaRPr lang="ru-RU" sz="1800" kern="12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К</a:t>
                          </a:r>
                          <a:r>
                            <a:rPr lang="ru-RU" sz="12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плат</a:t>
                          </a:r>
                          <a:r>
                            <a:rPr lang="ru-RU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Краткосрочные обязательства</m:t>
                                  </m:r>
                                </m:num>
                                <m:den>
                                  <m:r>
                                    <a:rPr lang="ru-RU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Среднемесячная выручка</m:t>
                                  </m:r>
                                </m:den>
                              </m:f>
                            </m:oMath>
                          </a14:m>
                          <a:endParaRPr lang="ru-RU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К</a:t>
                          </a:r>
                          <a:r>
                            <a:rPr lang="ru-RU" sz="12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тл</a:t>
                          </a:r>
                          <a:r>
                            <a:rPr lang="ru-RU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Оборотные активы</m:t>
                                  </m:r>
                                </m:num>
                                <m:den>
                                  <m:r>
                                    <a:rPr lang="ru-RU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Краткосрочные обязательства</m:t>
                                  </m:r>
                                </m:den>
                              </m:f>
                            </m:oMath>
                          </a14:m>
                          <a:endParaRPr lang="ru-RU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7013766"/>
                  </p:ext>
                </p:extLst>
              </p:nvPr>
            </p:nvGraphicFramePr>
            <p:xfrm>
              <a:off x="2298163" y="2149864"/>
              <a:ext cx="8128000" cy="3520885"/>
            </p:xfrm>
            <a:graphic>
              <a:graphicData uri="http://schemas.openxmlformats.org/drawingml/2006/table">
                <a:tbl>
                  <a:tblPr firstRow="1" bandRow="1">
                    <a:tableStyleId>{2A488322-F2BA-4B5B-9748-0D474271808F}</a:tableStyleId>
                  </a:tblPr>
                  <a:tblGrid>
                    <a:gridCol w="4064000"/>
                    <a:gridCol w="4064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Платежеспособность</a:t>
                          </a:r>
                          <a:r>
                            <a:rPr lang="ru-RU" baseline="0" dirty="0" smtClean="0"/>
                            <a:t> 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Ликвидность 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Определение</a:t>
                          </a:r>
                          <a:endParaRPr lang="ru-RU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  <a:tr h="1737360">
                    <a:tc>
                      <a:txBody>
                        <a:bodyPr/>
                        <a:lstStyle/>
                        <a:p>
                          <a:r>
                            <a:rPr lang="ru-RU" sz="18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Платежеспособность — это готовность возместить кредиторскую задолженность при наступлении сроков платежа текущими поступлениями денежных средств. (В.В. Ковалев)</a:t>
                          </a:r>
                          <a:endParaRPr lang="ru-RU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Ликвидность – это способность организации выполнять свои краткосрочные (текущие) обязательства за счет своих текущих (оборотных) активов. </a:t>
                          </a:r>
                        </a:p>
                        <a:p>
                          <a:r>
                            <a:rPr lang="ru-RU" sz="1800" dirty="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(М.В. Беспалов)</a:t>
                          </a:r>
                          <a:endParaRPr lang="ru-RU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 gridSpan="2">
                      <a:txBody>
                        <a:bodyPr/>
                        <a:lstStyle/>
                        <a:p>
                          <a:pPr marL="0" algn="ctr" defTabSz="457200" rtl="0" eaLnBrk="1" latinLnBrk="0" hangingPunct="1"/>
                          <a:r>
                            <a:rPr lang="ru-RU" sz="1800" kern="1200" dirty="0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  <a:ea typeface="+mn-ea"/>
                              <a:cs typeface="+mn-cs"/>
                            </a:rPr>
                            <a:t>Формула расчета, в соответствии с законодательством РФ</a:t>
                          </a:r>
                          <a:endParaRPr lang="ru-RU" sz="1800" kern="12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  <a:tr h="671005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t="-430909" r="-998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00150" t="-43090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Блок-схема: процесс 4"/>
          <p:cNvSpPr/>
          <p:nvPr/>
        </p:nvSpPr>
        <p:spPr>
          <a:xfrm>
            <a:off x="11410682" y="281094"/>
            <a:ext cx="605307" cy="489397"/>
          </a:xfrm>
          <a:prstGeom prst="flowChart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234342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4931" y="313731"/>
            <a:ext cx="5306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Результаты, выносимые на защиту</a:t>
            </a:r>
            <a:endParaRPr lang="ru-RU" sz="2000" b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2124370" y="994569"/>
            <a:ext cx="8915400" cy="442674"/>
          </a:xfrm>
          <a:prstGeom prst="flowChartAlternateProcess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К</a:t>
            </a:r>
            <a:r>
              <a:rPr lang="ru-RU" sz="2000" b="1" dirty="0" smtClean="0"/>
              <a:t>лассификация </a:t>
            </a:r>
            <a:r>
              <a:rPr lang="ru-RU" sz="2000" b="1" dirty="0"/>
              <a:t>моделей диагностики банкротства организации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751700"/>
              </p:ext>
            </p:extLst>
          </p:nvPr>
        </p:nvGraphicFramePr>
        <p:xfrm>
          <a:off x="2240280" y="1717972"/>
          <a:ext cx="8899302" cy="445464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778061"/>
                <a:gridCol w="4121241"/>
              </a:tblGrid>
              <a:tr h="386951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Классификационный признак </a:t>
                      </a:r>
                      <a:endParaRPr lang="ru-RU" sz="1600" b="1" u="non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Группы методов диагностирования</a:t>
                      </a:r>
                      <a:endParaRPr lang="ru-RU" sz="1600" b="1" u="non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48647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 степени </a:t>
                      </a:r>
                      <a:r>
                        <a:rPr lang="ru-RU" sz="1600" b="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формализуемости</a:t>
                      </a:r>
                      <a:r>
                        <a:rPr lang="ru-RU" sz="16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методического подхода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Количественные, качественные и комбинированные</a:t>
                      </a:r>
                      <a:endParaRPr lang="ru-RU" sz="1600" b="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48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 характеру зависимости результативного и факторных признаков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Детерминированные и стохастические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 степени участия судебных органов (или по месту в арбитражном процессе)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Методы досудебной и судебной диагностики 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 территориальному происхождению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Зарубежные и отечественные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 статусу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Авторские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законодательно регламентированные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 возможности практического применения к сферам деятельности организаций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Общерекомендуемые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специально ориентированные 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 степени доступности информации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Внутренние и внешние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 признаку системности</a:t>
                      </a:r>
                      <a:endParaRPr lang="ru-RU" sz="16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Простые и интегрированные</a:t>
                      </a:r>
                      <a:endParaRPr lang="ru-RU" sz="16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6" name="Штриховая стрелка вправо 5"/>
          <p:cNvSpPr/>
          <p:nvPr/>
        </p:nvSpPr>
        <p:spPr>
          <a:xfrm>
            <a:off x="1773063" y="2827555"/>
            <a:ext cx="472440" cy="29858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/>
          <p:cNvSpPr/>
          <p:nvPr/>
        </p:nvSpPr>
        <p:spPr>
          <a:xfrm>
            <a:off x="1740137" y="2231735"/>
            <a:ext cx="472440" cy="29858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триховая стрелка вправо 9"/>
          <p:cNvSpPr/>
          <p:nvPr/>
        </p:nvSpPr>
        <p:spPr>
          <a:xfrm>
            <a:off x="1740137" y="3920629"/>
            <a:ext cx="472440" cy="29858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1773063" y="3398456"/>
            <a:ext cx="472440" cy="29858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триховая стрелка вправо 11"/>
          <p:cNvSpPr/>
          <p:nvPr/>
        </p:nvSpPr>
        <p:spPr>
          <a:xfrm>
            <a:off x="1729910" y="4430905"/>
            <a:ext cx="472440" cy="29858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триховая стрелка вправо 12"/>
          <p:cNvSpPr/>
          <p:nvPr/>
        </p:nvSpPr>
        <p:spPr>
          <a:xfrm>
            <a:off x="1729910" y="4962998"/>
            <a:ext cx="472440" cy="29858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Штриховая стрелка вправо 14"/>
          <p:cNvSpPr/>
          <p:nvPr/>
        </p:nvSpPr>
        <p:spPr>
          <a:xfrm>
            <a:off x="1729910" y="5448335"/>
            <a:ext cx="472440" cy="29858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триховая стрелка вправо 15"/>
          <p:cNvSpPr/>
          <p:nvPr/>
        </p:nvSpPr>
        <p:spPr>
          <a:xfrm>
            <a:off x="1729910" y="5861308"/>
            <a:ext cx="472440" cy="29858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11410682" y="281094"/>
            <a:ext cx="605307" cy="489397"/>
          </a:xfrm>
          <a:prstGeom prst="flowChart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896425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6651" y="272713"/>
            <a:ext cx="5306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Результаты, выносимые на защиту</a:t>
            </a:r>
            <a:endParaRPr lang="ru-RU" sz="2000" b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2032000" y="929155"/>
            <a:ext cx="8915400" cy="715089"/>
          </a:xfrm>
          <a:prstGeom prst="flowChartAlternateProcess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Разработана </a:t>
            </a:r>
            <a:r>
              <a:rPr lang="en-US" b="1" dirty="0" smtClean="0"/>
              <a:t>logit-</a:t>
            </a:r>
            <a:r>
              <a:rPr lang="ru-RU" b="1" dirty="0" smtClean="0"/>
              <a:t>модель диагностики банкротства для предприятий, работающих в сфере производства крахмала и </a:t>
            </a:r>
            <a:r>
              <a:rPr lang="ru-RU" b="1" dirty="0" err="1" smtClean="0"/>
              <a:t>крахмалопродуктов</a:t>
            </a:r>
            <a:endParaRPr lang="ru-RU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48141558"/>
              </p:ext>
            </p:extLst>
          </p:nvPr>
        </p:nvGraphicFramePr>
        <p:xfrm>
          <a:off x="2032000" y="2156909"/>
          <a:ext cx="9378681" cy="3981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Блок-схема: процесс 5"/>
          <p:cNvSpPr/>
          <p:nvPr/>
        </p:nvSpPr>
        <p:spPr>
          <a:xfrm>
            <a:off x="11410682" y="281094"/>
            <a:ext cx="605307" cy="489397"/>
          </a:xfrm>
          <a:prstGeom prst="flowChart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6632462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6651" y="241546"/>
            <a:ext cx="5306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Результаты, выносимые на защиту</a:t>
            </a:r>
            <a:endParaRPr lang="ru-RU" sz="2000" b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2032000" y="929155"/>
            <a:ext cx="8915400" cy="715089"/>
          </a:xfrm>
          <a:prstGeom prst="flowChartAlternateProcess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Разработана </a:t>
            </a:r>
            <a:r>
              <a:rPr lang="en-US" b="1" dirty="0" smtClean="0"/>
              <a:t>logit-</a:t>
            </a:r>
            <a:r>
              <a:rPr lang="ru-RU" b="1" dirty="0" smtClean="0"/>
              <a:t>модель диагностики банкротства для предприятий, работающих в сфере производства крахмала и </a:t>
            </a:r>
            <a:r>
              <a:rPr lang="ru-RU" b="1" dirty="0" err="1" smtClean="0"/>
              <a:t>крахмалопродуктов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27280" y="1902832"/>
            <a:ext cx="3580326" cy="341632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b="1" dirty="0" smtClean="0"/>
              <a:t>Логистическая модель имеет вид: </a:t>
            </a:r>
          </a:p>
          <a:p>
            <a:r>
              <a:rPr lang="en-US" b="1" dirty="0" smtClean="0"/>
              <a:t>P</a:t>
            </a:r>
            <a:r>
              <a:rPr lang="ru-RU" b="1" dirty="0"/>
              <a:t>=1/(1+</a:t>
            </a:r>
            <a:r>
              <a:rPr lang="en-US" b="1" dirty="0"/>
              <a:t>e</a:t>
            </a:r>
            <a:r>
              <a:rPr lang="ru-RU" b="1" baseline="30000" dirty="0"/>
              <a:t>-</a:t>
            </a:r>
            <a:r>
              <a:rPr lang="en-US" b="1" baseline="30000" dirty="0"/>
              <a:t>y</a:t>
            </a:r>
            <a:r>
              <a:rPr lang="ru-RU" b="1" dirty="0"/>
              <a:t>),</a:t>
            </a:r>
            <a:r>
              <a:rPr lang="ru-RU" dirty="0"/>
              <a:t>                                                                                                   </a:t>
            </a:r>
          </a:p>
          <a:p>
            <a:r>
              <a:rPr lang="ru-RU" dirty="0"/>
              <a:t>где Р – вероятность наступления банкротства;</a:t>
            </a:r>
          </a:p>
          <a:p>
            <a:r>
              <a:rPr lang="ru-RU" dirty="0"/>
              <a:t>е – основание натурального логарифма;</a:t>
            </a:r>
          </a:p>
          <a:p>
            <a:r>
              <a:rPr lang="en-US" dirty="0"/>
              <a:t>y</a:t>
            </a:r>
            <a:r>
              <a:rPr lang="ru-RU" dirty="0"/>
              <a:t> – линейная комбинация независимых переменных, которая определяется по </a:t>
            </a:r>
            <a:r>
              <a:rPr lang="ru-RU" dirty="0" smtClean="0"/>
              <a:t>формуле:</a:t>
            </a:r>
            <a:endParaRPr lang="ru-RU" dirty="0"/>
          </a:p>
          <a:p>
            <a:r>
              <a:rPr lang="en-US" b="1" dirty="0" smtClean="0"/>
              <a:t>Y</a:t>
            </a:r>
            <a:r>
              <a:rPr lang="en-US" b="1" dirty="0"/>
              <a:t>= a+r</a:t>
            </a:r>
            <a:r>
              <a:rPr lang="en-US" b="1" baseline="-25000" dirty="0"/>
              <a:t>1</a:t>
            </a:r>
            <a:r>
              <a:rPr lang="en-US" b="1" dirty="0"/>
              <a:t>x</a:t>
            </a:r>
            <a:r>
              <a:rPr lang="en-US" b="1" baseline="-25000" dirty="0"/>
              <a:t>1</a:t>
            </a:r>
            <a:r>
              <a:rPr lang="en-US" b="1" dirty="0"/>
              <a:t>+r</a:t>
            </a:r>
            <a:r>
              <a:rPr lang="en-US" b="1" baseline="-25000" dirty="0"/>
              <a:t>2</a:t>
            </a:r>
            <a:r>
              <a:rPr lang="en-US" b="1" dirty="0"/>
              <a:t>x</a:t>
            </a:r>
            <a:r>
              <a:rPr lang="en-US" b="1" baseline="-25000" dirty="0"/>
              <a:t>2</a:t>
            </a:r>
            <a:r>
              <a:rPr lang="en-US" b="1" dirty="0"/>
              <a:t>+…+</a:t>
            </a:r>
            <a:r>
              <a:rPr lang="en-US" b="1" dirty="0" err="1"/>
              <a:t>r</a:t>
            </a:r>
            <a:r>
              <a:rPr lang="en-US" b="1" baseline="-25000" dirty="0" err="1"/>
              <a:t>i</a:t>
            </a:r>
            <a:r>
              <a:rPr lang="en-US" b="1" dirty="0" err="1"/>
              <a:t>x</a:t>
            </a:r>
            <a:r>
              <a:rPr lang="en-US" b="1" baseline="-25000" dirty="0" err="1"/>
              <a:t>i</a:t>
            </a:r>
            <a:r>
              <a:rPr lang="en-US" b="1" dirty="0"/>
              <a:t>+…+</a:t>
            </a:r>
            <a:r>
              <a:rPr lang="en-US" b="1" dirty="0" err="1"/>
              <a:t>r</a:t>
            </a:r>
            <a:r>
              <a:rPr lang="en-US" b="1" baseline="-25000" dirty="0" err="1"/>
              <a:t>n</a:t>
            </a:r>
            <a:r>
              <a:rPr lang="en-US" b="1" dirty="0" err="1"/>
              <a:t>x</a:t>
            </a:r>
            <a:r>
              <a:rPr lang="en-US" b="1" baseline="-25000" dirty="0" err="1"/>
              <a:t>n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443988" y="1902832"/>
            <a:ext cx="4108361" cy="34163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Получена комбинация независимых переменных </a:t>
            </a:r>
          </a:p>
          <a:p>
            <a:r>
              <a:rPr lang="en-US" b="1" dirty="0" smtClean="0"/>
              <a:t>Y</a:t>
            </a:r>
            <a:r>
              <a:rPr lang="ru-RU" b="1" dirty="0"/>
              <a:t>= -</a:t>
            </a:r>
            <a:r>
              <a:rPr lang="ru-RU" b="1" dirty="0" smtClean="0"/>
              <a:t>2,129+0,273*К</a:t>
            </a:r>
            <a:r>
              <a:rPr lang="ru-RU" b="1" baseline="-25000" dirty="0"/>
              <a:t>9</a:t>
            </a:r>
            <a:r>
              <a:rPr lang="ru-RU" b="1" dirty="0" smtClean="0"/>
              <a:t>+0,104*К</a:t>
            </a:r>
            <a:r>
              <a:rPr lang="ru-RU" b="1" baseline="-25000" dirty="0" smtClean="0"/>
              <a:t>10</a:t>
            </a:r>
            <a:r>
              <a:rPr lang="ru-RU" b="1" dirty="0" smtClean="0"/>
              <a:t>-1,015*К</a:t>
            </a:r>
            <a:r>
              <a:rPr lang="ru-RU" b="1" baseline="-25000" dirty="0" smtClean="0"/>
              <a:t>12</a:t>
            </a:r>
            <a:r>
              <a:rPr lang="ru-RU" b="1" dirty="0" smtClean="0"/>
              <a:t>-2,535*К</a:t>
            </a:r>
            <a:r>
              <a:rPr lang="ru-RU" b="1" baseline="-25000" dirty="0" smtClean="0"/>
              <a:t>13</a:t>
            </a:r>
            <a:r>
              <a:rPr lang="ru-RU" b="1" dirty="0" smtClean="0"/>
              <a:t>-1,389*К</a:t>
            </a:r>
            <a:r>
              <a:rPr lang="ru-RU" b="1" baseline="-25000" dirty="0" smtClean="0"/>
              <a:t>18</a:t>
            </a:r>
            <a:r>
              <a:rPr lang="ru-RU" baseline="-25000" dirty="0" smtClean="0"/>
              <a:t>,</a:t>
            </a:r>
            <a:r>
              <a:rPr lang="ru-RU" dirty="0" smtClean="0"/>
              <a:t> где </a:t>
            </a:r>
          </a:p>
          <a:p>
            <a:r>
              <a:rPr lang="ru-RU" dirty="0" smtClean="0"/>
              <a:t>К</a:t>
            </a:r>
            <a:r>
              <a:rPr lang="ru-RU" baseline="-25000" dirty="0"/>
              <a:t>9</a:t>
            </a:r>
            <a:r>
              <a:rPr lang="ru-RU" baseline="-25000" dirty="0" smtClean="0"/>
              <a:t> </a:t>
            </a:r>
            <a:r>
              <a:rPr lang="ru-RU" baseline="-25000" dirty="0" smtClean="0"/>
              <a:t>- </a:t>
            </a:r>
            <a:r>
              <a:rPr lang="ru-RU" dirty="0"/>
              <a:t>степень платежеспособности по текущим </a:t>
            </a:r>
            <a:r>
              <a:rPr lang="ru-RU" dirty="0" smtClean="0"/>
              <a:t>обязательствам; К</a:t>
            </a:r>
            <a:r>
              <a:rPr lang="ru-RU" baseline="-25000" dirty="0" smtClean="0"/>
              <a:t>10 - </a:t>
            </a:r>
            <a:r>
              <a:rPr lang="ru-RU" dirty="0"/>
              <a:t>коэффициент текущей </a:t>
            </a:r>
            <a:r>
              <a:rPr lang="ru-RU" dirty="0" smtClean="0"/>
              <a:t>ликвидности; К</a:t>
            </a:r>
            <a:r>
              <a:rPr lang="ru-RU" baseline="-25000" dirty="0" smtClean="0"/>
              <a:t>12 - </a:t>
            </a:r>
            <a:r>
              <a:rPr lang="ru-RU" dirty="0"/>
              <a:t>доля собственного капитала в </a:t>
            </a:r>
            <a:r>
              <a:rPr lang="ru-RU" dirty="0" smtClean="0"/>
              <a:t>обороте; К</a:t>
            </a:r>
            <a:r>
              <a:rPr lang="ru-RU" baseline="-25000" dirty="0" smtClean="0"/>
              <a:t>13 - </a:t>
            </a:r>
            <a:r>
              <a:rPr lang="ru-RU" dirty="0"/>
              <a:t>коэффициент </a:t>
            </a:r>
            <a:r>
              <a:rPr lang="ru-RU" dirty="0" smtClean="0"/>
              <a:t>автономии; К</a:t>
            </a:r>
            <a:r>
              <a:rPr lang="ru-RU" baseline="-25000" dirty="0" smtClean="0"/>
              <a:t>18 -</a:t>
            </a:r>
            <a:r>
              <a:rPr lang="ru-RU" dirty="0" smtClean="0"/>
              <a:t>рентабельность </a:t>
            </a:r>
            <a:r>
              <a:rPr lang="ru-RU" dirty="0"/>
              <a:t>продаж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12912" y="3736478"/>
            <a:ext cx="1906074" cy="280076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при </a:t>
            </a:r>
            <a:r>
              <a:rPr lang="ru-RU" sz="1600" b="1" dirty="0"/>
              <a:t>Р&gt;0,8</a:t>
            </a:r>
            <a:r>
              <a:rPr lang="ru-RU" sz="1600" dirty="0"/>
              <a:t> – высокий риск наступления банкротства, </a:t>
            </a:r>
          </a:p>
          <a:p>
            <a:pPr algn="just"/>
            <a:r>
              <a:rPr lang="ru-RU" sz="1600" dirty="0"/>
              <a:t>при </a:t>
            </a:r>
            <a:r>
              <a:rPr lang="ru-RU" sz="1600" b="1" dirty="0"/>
              <a:t>0, 2 &lt; </a:t>
            </a:r>
            <a:r>
              <a:rPr lang="ru-RU" sz="1600" b="1" dirty="0" smtClean="0"/>
              <a:t>Р &lt; </a:t>
            </a:r>
            <a:r>
              <a:rPr lang="ru-RU" sz="1600" b="1" dirty="0"/>
              <a:t>0,8 </a:t>
            </a:r>
            <a:r>
              <a:rPr lang="ru-RU" sz="1600" dirty="0"/>
              <a:t>- средний риск наступления банкротства; </a:t>
            </a:r>
          </a:p>
          <a:p>
            <a:pPr algn="just"/>
            <a:r>
              <a:rPr lang="ru-RU" sz="1600" dirty="0"/>
              <a:t>при </a:t>
            </a:r>
            <a:r>
              <a:rPr lang="ru-RU" sz="1600" b="1" dirty="0" smtClean="0"/>
              <a:t>Р&lt;0,2</a:t>
            </a:r>
            <a:r>
              <a:rPr lang="ru-RU" sz="1600" dirty="0" smtClean="0"/>
              <a:t> </a:t>
            </a:r>
            <a:r>
              <a:rPr lang="ru-RU" sz="1600" dirty="0"/>
              <a:t>– риск банкротства низкий.</a:t>
            </a:r>
          </a:p>
        </p:txBody>
      </p:sp>
      <p:sp>
        <p:nvSpPr>
          <p:cNvPr id="9" name="Штриховая стрелка вправо 8"/>
          <p:cNvSpPr/>
          <p:nvPr/>
        </p:nvSpPr>
        <p:spPr>
          <a:xfrm>
            <a:off x="4893972" y="2408349"/>
            <a:ext cx="2125014" cy="75985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7192852" y="5577740"/>
            <a:ext cx="2099256" cy="75985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9321084" y="5319152"/>
            <a:ext cx="792052" cy="463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11410682" y="281094"/>
            <a:ext cx="605307" cy="489397"/>
          </a:xfrm>
          <a:prstGeom prst="flowChart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678989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4930" y="281094"/>
            <a:ext cx="5306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Результаты, выносимые на защиту</a:t>
            </a:r>
            <a:endParaRPr lang="ru-RU" sz="2000" b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2240278" y="1011136"/>
            <a:ext cx="8915400" cy="783193"/>
          </a:xfrm>
          <a:prstGeom prst="flowChartAlternateProcess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Оценка вероятности банкротства АО «Чаплыгинский крахмальный завод»</a:t>
            </a:r>
            <a:endParaRPr 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553232"/>
              </p:ext>
            </p:extLst>
          </p:nvPr>
        </p:nvGraphicFramePr>
        <p:xfrm>
          <a:off x="2447949" y="2471991"/>
          <a:ext cx="8500057" cy="364173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5421043"/>
                <a:gridCol w="3079014"/>
              </a:tblGrid>
              <a:tr h="2869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Методика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Результат анализа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5738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Методические указания по проведению анализа финансового состояния организаций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</a:rPr>
                        <a:t>Предприятие платежеспособно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8607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Методика, используемая арбитражным управляющим при проведении </a:t>
                      </a:r>
                      <a:r>
                        <a:rPr lang="ru-RU" sz="1800" dirty="0" smtClean="0">
                          <a:effectLst/>
                        </a:rPr>
                        <a:t>анализа финансового </a:t>
                      </a:r>
                      <a:r>
                        <a:rPr lang="ru-RU" sz="1800" dirty="0">
                          <a:effectLst/>
                        </a:rPr>
                        <a:t>состояния предприятия-должника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</a:rPr>
                        <a:t>Предприятие платежеспособно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2869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Авторская </a:t>
                      </a:r>
                      <a:r>
                        <a:rPr lang="en-US" sz="1800">
                          <a:effectLst/>
                        </a:rPr>
                        <a:t>logit-</a:t>
                      </a:r>
                      <a:r>
                        <a:rPr lang="ru-RU" sz="1800">
                          <a:effectLst/>
                        </a:rPr>
                        <a:t>модель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</a:rPr>
                        <a:t>Риск банкротства низкий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11476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Метод прогнозирования банкротства на основе прогнозной бухгалтерской (финансовой) отчетности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</a:rPr>
                        <a:t>Прогнозируется, что предприятие будет платежеспособно на протяжении 2016 года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slop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Блок-схема: процесс 4"/>
          <p:cNvSpPr/>
          <p:nvPr/>
        </p:nvSpPr>
        <p:spPr>
          <a:xfrm>
            <a:off x="11410682" y="281094"/>
            <a:ext cx="605307" cy="489397"/>
          </a:xfrm>
          <a:prstGeom prst="flowChart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137681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1172</TotalTime>
  <Words>766</Words>
  <Application>Microsoft Office PowerPoint</Application>
  <PresentationFormat>Широкоэкранный</PresentationFormat>
  <Paragraphs>104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финансовой устойчивости в условиях инфляции на примере ОАО «Чаплыгинский крахмальный завод»</dc:title>
  <dc:creator>Лена</dc:creator>
  <cp:lastModifiedBy>ирина</cp:lastModifiedBy>
  <cp:revision>90</cp:revision>
  <dcterms:created xsi:type="dcterms:W3CDTF">2015-06-08T16:19:15Z</dcterms:created>
  <dcterms:modified xsi:type="dcterms:W3CDTF">2017-05-31T10:08:11Z</dcterms:modified>
</cp:coreProperties>
</file>