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62" r:id="rId11"/>
    <p:sldId id="263" r:id="rId12"/>
    <p:sldId id="267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3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5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49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6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8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8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0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8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2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202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32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042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4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8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7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8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2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0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CB7D-57D0-421D-9160-BEE3BE5FEE7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F95B39-F599-430B-9BA6-235EC98DD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2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581" y="3115330"/>
            <a:ext cx="10268241" cy="14932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Технология энергосберегающего производства мембранных модулей на основе полиэфирсульфоновой мембраны 16000 штук/год.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0144" y="2437635"/>
            <a:ext cx="5563114" cy="112628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Выпускная квалификационная работа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Крещик Алены Александровны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666" y="88911"/>
            <a:ext cx="118099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"Владимирский государственный университет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Александра Григорьевича и Николая Григорьевича Столетовых"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(ВлГУ)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химических технологий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7724" y="4930537"/>
            <a:ext cx="483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</a:t>
            </a:r>
          </a:p>
          <a:p>
            <a:r>
              <a:rPr lang="ru-RU" dirty="0" smtClean="0"/>
              <a:t>Д.т.н., профессор кафедры ХТ Христофорова </a:t>
            </a:r>
            <a:r>
              <a:rPr lang="ru-RU" dirty="0" smtClean="0"/>
              <a:t>И.А.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63827" y="6407865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Владимир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Технологическая схема производства.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5596" r="2281" b="52023"/>
          <a:stretch/>
        </p:blipFill>
        <p:spPr>
          <a:xfrm>
            <a:off x="238539" y="954157"/>
            <a:ext cx="11612817" cy="5433391"/>
          </a:xfrm>
        </p:spPr>
      </p:pic>
      <p:sp>
        <p:nvSpPr>
          <p:cNvPr id="12" name="Прямоугольник 11"/>
          <p:cNvSpPr/>
          <p:nvPr/>
        </p:nvSpPr>
        <p:spPr>
          <a:xfrm>
            <a:off x="3592349" y="6387548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2. Технологическая схема производства.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6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47593" r="2281" b="11752"/>
          <a:stretch/>
        </p:blipFill>
        <p:spPr>
          <a:xfrm>
            <a:off x="212035" y="980663"/>
            <a:ext cx="11887200" cy="524786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Технологическая схема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(продолжение).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9265" y="6277918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2. Технологическая схема производства.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Материальный баланс производства.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65378"/>
              </p:ext>
            </p:extLst>
          </p:nvPr>
        </p:nvGraphicFramePr>
        <p:xfrm>
          <a:off x="609600" y="1281591"/>
          <a:ext cx="11277599" cy="2585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5139"/>
                <a:gridCol w="1651041"/>
                <a:gridCol w="1601419"/>
              </a:tblGrid>
              <a:tr h="622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расходных видов сырья и материалов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ЭПМ.ПС 1 слой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ЭПМ.ПС 2 слоя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Нетканое полотно ,м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21436,8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18080,0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Мембрана MICROPES, м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10718,4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18080,0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Корпус внешний, шт.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Корпус внутренний, шт.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Диск торцевой, шт.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32000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32000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Крышка тупиковая, шт.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Адаптер, шт.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Кольцо уплотнительное 039-045-36 или 050-056-36, шт.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32000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32000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2038" y="746602"/>
            <a:ext cx="641430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Нормы расхода материалов на 16000 шт. ЭПМ.ПС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85573"/>
              </p:ext>
            </p:extLst>
          </p:nvPr>
        </p:nvGraphicFramePr>
        <p:xfrm>
          <a:off x="609599" y="4427043"/>
          <a:ext cx="11277599" cy="252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5139"/>
                <a:gridCol w="1651041"/>
                <a:gridCol w="1601419"/>
              </a:tblGrid>
              <a:tr h="55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расходных видов сырья и материалов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ЭПМ.ПС 1 слой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ЭПМ.ПС 2 слоя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Нетканое полотно ,м</a:t>
                      </a:r>
                      <a:r>
                        <a:rPr lang="ru-RU" sz="1400" b="1" baseline="30000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29314,46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25094,9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Мембрана MICROPES, м</a:t>
                      </a:r>
                      <a:r>
                        <a:rPr lang="ru-RU" sz="1400" b="1" baseline="30000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15328, 8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26244,7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Корпус внешний, шт.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Корпус внутренний, шт.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Диск торцевой, шт.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39872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39872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Крышка тупиковая, шт.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16286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16286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Адаптер, шт.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16286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16286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Кольцо уплотнительное 039-045-36 или 050-056-36, шт.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32096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32096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02038" y="3946449"/>
            <a:ext cx="71694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4 - Нормы расхода сырья на 16000 шт. ЭПМ.ПС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3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Выбор основного оборудования.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3036" y="746602"/>
            <a:ext cx="10728101" cy="128788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		</a:t>
            </a:r>
            <a:r>
              <a:rPr lang="ru-RU" sz="4800" dirty="0" smtClean="0">
                <a:solidFill>
                  <a:schemeClr val="tx1"/>
                </a:solidFill>
              </a:rPr>
              <a:t>Основным оборудованием считается гофрировальный станок. Гофрировальный станок необходим для плиссировки фильтр –пакета с получением гофр </a:t>
            </a:r>
            <a:r>
              <a:rPr lang="en-US" sz="4800" dirty="0" smtClean="0">
                <a:solidFill>
                  <a:schemeClr val="tx1"/>
                </a:solidFill>
              </a:rPr>
              <a:t>V</a:t>
            </a:r>
            <a:r>
              <a:rPr lang="ru-RU" sz="4800" dirty="0" smtClean="0">
                <a:solidFill>
                  <a:schemeClr val="tx1"/>
                </a:solidFill>
              </a:rPr>
              <a:t>- образной формы.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6385" r="28293" b="47042"/>
          <a:stretch/>
        </p:blipFill>
        <p:spPr>
          <a:xfrm>
            <a:off x="206062" y="2108800"/>
            <a:ext cx="8744755" cy="4369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2" t="49937" r="3078" b="20960"/>
          <a:stretch/>
        </p:blipFill>
        <p:spPr>
          <a:xfrm>
            <a:off x="8584625" y="1960175"/>
            <a:ext cx="3607375" cy="45178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48053" y="6488668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3. Общий вид гофрировального станка.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1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Выбор основного оборудования.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29848"/>
              </p:ext>
            </p:extLst>
          </p:nvPr>
        </p:nvGraphicFramePr>
        <p:xfrm>
          <a:off x="304799" y="1813431"/>
          <a:ext cx="11754677" cy="4848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296"/>
                <a:gridCol w="6904381"/>
              </a:tblGrid>
              <a:tr h="459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параметров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Значение парамера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Рабочая ширина,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1089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9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Глубина плиссировки (максимальная),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ножей, штук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Скорость плиссировки складок/мин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15-150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Потребляемая мощность, кВт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Нагреватель, Вт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2х220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Температура нагревателя, ºС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0-200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Системы сервоприводов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серводвигателей марки SEWEURODRIVE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Панель управления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Сенсорная панель управления дюймов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Двигатели размотки бумаги, оборотов/мин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1400/100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Габариты, ДхШхВ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6810х2086х2000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Полный вес, 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1800 .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738" y="875947"/>
            <a:ext cx="9747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Производитель: TUNA PLISE, Турция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5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Технические характеристики гофрировального станка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TP160-X2.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Расчет количества технологических линий.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74475"/>
              </p:ext>
            </p:extLst>
          </p:nvPr>
        </p:nvGraphicFramePr>
        <p:xfrm>
          <a:off x="886029" y="1506828"/>
          <a:ext cx="10498896" cy="508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921"/>
                <a:gridCol w="6824282"/>
                <a:gridCol w="2918693"/>
              </a:tblGrid>
              <a:tr h="65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Календарный фонд времени, дни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выходных и праздничных дней в году, дни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календарных рабочих дней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Неявок на работу: всего в том числе, дни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Очередной отпуск, дни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r>
                        <a:rPr lang="ru-RU" sz="1600" baseline="300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Отпуск по болезни, дни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054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рабочих дней (эффективный фонд времени), дни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247-49,5=197,5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ремонтных дней, дни/часы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7,5/60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Средняя продолжительность рабочего дня, час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Эффективный фонд рабочего времени, час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197,5*8=1580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41074" y="1042883"/>
            <a:ext cx="63957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6 - Баланс рабочего времени.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Расчет количества технологических линий.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52" y="746602"/>
            <a:ext cx="1166825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Расчет количества производственных линий будем делать относительно основного оборудования, т.е. относительно гофрировального станка, так как именно через него проходит большее количества сырья и получается основной элемент мембранного модуля  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фильтропакет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Гофрировальный станок ножевого типа.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материальному балансу производства, для изготовления 1600 штук мембранных модулей в год требуется 15328,8 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мембраны (для однослойных элементов). Следовательно, для производства одного модуля необходимо 15328,8÷19837=0,773 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мембраны. Ширина рулона мембраны 0,3 м, следовательно длина одного фильтр – пакета 0,773÷0,3=2,57 м. Учитывая, что количество гофр в однослойном элементе не менее 120, получаем, что длина одной гофры составляет 2,57÷120 = 0,021 м. Согласно технологической схеме, для оптимальной работы гофрировального станка, скорость плиссировки составляет 40 гофр в минуту. Таким образом, за 1 минуту рабочего времени можно получить 0,021·40=0,84 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гофрированного материала, а за год 0,84·1580·60=79632  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гофрированного материала. Тогда максимальное количество гофр, полученных за год работы 79632÷0,021=3 729 000 штук. Необходимое количество гофр (130±10)·16000=2 080 000±160 000 штук.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гофрировальных станков – 1.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производственных линий  - 1.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Общий вид готовой продукции.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65942" r="3572" b="5432"/>
          <a:stretch/>
        </p:blipFill>
        <p:spPr>
          <a:xfrm>
            <a:off x="5911402" y="2266679"/>
            <a:ext cx="5938177" cy="3541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5634" r="6338" b="33896"/>
          <a:stretch/>
        </p:blipFill>
        <p:spPr>
          <a:xfrm>
            <a:off x="384048" y="991672"/>
            <a:ext cx="5527354" cy="57598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4768" y="6231091"/>
            <a:ext cx="551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4. Общий вид мембранного модуля.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8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Компоновка производства.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20469" r="816" b="18499"/>
          <a:stretch/>
        </p:blipFill>
        <p:spPr>
          <a:xfrm>
            <a:off x="154546" y="746602"/>
            <a:ext cx="12037454" cy="5635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10358" y="6381800"/>
            <a:ext cx="590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5. Компоновка производственного цеха.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11613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Заключение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398" y="1117670"/>
            <a:ext cx="1148795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0"/>
              </a:spcAft>
              <a:tabLst>
                <a:tab pos="387667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выпускной квалификационной работы были рассмотрено и выполнено следующее: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исходного сырья комплектующих и мембраны для модуля;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патентный поиск на предмет изготовления мембранных элементов и фильтр – пакетов для них;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 метод изготовления мембранного модуля на основе патентного поиска с выбором наиболее рентабельного метода;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Описана технологическая схема процесса;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 материальный баланс по заданной производительности;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Выбрано основное и вспомогательное оборудование;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 фонд рабочего времени и количество оборудования в производстве;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графической части разработаны технологическая схема производства, общий вид основного оборудования, компоновка производственного цеха и общий вид готовой продукции.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667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47" y="139798"/>
            <a:ext cx="8915399" cy="8518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работы: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2237" y="1223492"/>
            <a:ext cx="9297988" cy="50227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Провести патентный поиск для внедрения новых технологий в производство;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Рассчитать материальный баланс по заданной производительности 16000 штук/год;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Выбрать основное и вспомогательное оборудование;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Рассчитать количество производственных линий;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Графически разработать технологическую схему, основное оборудование, компоновку производственного цеха.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75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4101" y="265697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13" y="993125"/>
            <a:ext cx="11758411" cy="58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Иванюков Д. В., Фридман М. Л., Полипропилен, М., 1974-с.24.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Мембраны, мембранные модули. [Электронный ресурс] –Режим доступа URL: http://www.mediana-filter.ru/devices.html(дата обращения 07.04.17).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Мулдер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Введение в мембранную технологию - М.: Мир,1999.-51 c.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Постоянный технологический регламент ООО НПП «ТЕХНОФИЛЬТР» на изготовление элементов патронных мембранных на основе полиэфирсульфоновой мембраны (ЭПМ.ПС).  ТФ. ТР 05.008-2007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таблицы // PSU Полисульфон, PES Полиэфирсульфон, PPSU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Полифениленсульфон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[Электронный ресурс] –Режим доступа URL:http://tehtab.ru/Guide/GuideMatherials/ResinesElastomersPlasticsPolimers/DiscriptionOfElastomers/PSUPESPPSU/# (дата обращения 06.03.17)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Штейнберг Е. М.,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Зенитова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 Полисульфон как функциональный полимерный материал и его производство//  Химические науки: науч. Интернет-журн. Выпуск Ноябрь 2012. –Режим доступа -URL: http://research-journal.org/chemistry/polisulfon-kak-funkcionalnyj-polimernyj-material-i-ego-proizvodstvo/ (дата обращения 07.04.17)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Ярославцев А. Б. Мембраны и мембранные технологии –М. «Научный мир», 2013г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38" y="224865"/>
            <a:ext cx="9881874" cy="5349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Описание готовой продукции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0" y="3240456"/>
            <a:ext cx="5692462" cy="3115959"/>
          </a:xfrm>
        </p:spPr>
      </p:pic>
      <p:sp>
        <p:nvSpPr>
          <p:cNvPr id="7" name="Прямоугольник 6"/>
          <p:cNvSpPr/>
          <p:nvPr/>
        </p:nvSpPr>
        <p:spPr>
          <a:xfrm>
            <a:off x="726093" y="932132"/>
            <a:ext cx="111876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Готовый продукт представляет собой мембранный фильтрационный модуль, состоящий из двух перфорированных </a:t>
            </a:r>
            <a:r>
              <a:rPr lang="ru-RU" sz="2000" dirty="0" err="1" smtClean="0"/>
              <a:t>полисульфоновых</a:t>
            </a:r>
            <a:r>
              <a:rPr lang="ru-RU" sz="2000" dirty="0" smtClean="0"/>
              <a:t> корпусов, между которыми помещен гофрированный фильтр –пакет. Фильтр –пакет состоит из двух слоев полипропиленового нетканого полотна, играющего роль дренажа и подложки, и помещенного между ними одного или двух слоев полиэфирсульфоновой микрофильтрационной мембраны. По краям располагаются торцевые диски, так же имеются монтажные устройства в виде тупиковой заглушки а адаптера, на который одеваются уплотнительные кольца.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95027" y="6356415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1. Вид готового изделия.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738" y="242316"/>
            <a:ext cx="9881874" cy="534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Описание готовой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6347" y="927230"/>
            <a:ext cx="11595653" cy="206776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	</a:t>
            </a:r>
            <a:r>
              <a:rPr lang="ru-RU" sz="2700" dirty="0" smtClean="0">
                <a:solidFill>
                  <a:schemeClr val="tx1"/>
                </a:solidFill>
              </a:rPr>
              <a:t>Мембранные модули на основе полиэфирсульфоновой мембраны применяются для процессов микрофильтрации в пищевой, химической, медицинской промышленности, в процессах водоподготовки.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При помощи изготавливаемых модулей возможно провести: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6347" y="3339127"/>
            <a:ext cx="11436627" cy="2849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Подготовку  технологического пара для различных производств;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Осветление соков, кваса и вина;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Подготовку инъекционных растворов;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Подготовку </a:t>
            </a:r>
            <a:r>
              <a:rPr lang="ru-RU" dirty="0" err="1" smtClean="0">
                <a:solidFill>
                  <a:schemeClr val="tx1"/>
                </a:solidFill>
              </a:rPr>
              <a:t>апирогенной</a:t>
            </a:r>
            <a:r>
              <a:rPr lang="ru-RU" dirty="0" smtClean="0">
                <a:solidFill>
                  <a:schemeClr val="tx1"/>
                </a:solidFill>
              </a:rPr>
              <a:t> воды;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Стерилизующую фильтрацию буферных растворов и компонентов крови.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22738" y="224865"/>
            <a:ext cx="9881874" cy="5349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компонентов для получения модулей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062" y="759854"/>
            <a:ext cx="118099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		</a:t>
            </a:r>
            <a:r>
              <a:rPr lang="ru-RU" sz="2000" dirty="0" smtClean="0"/>
              <a:t>Основным сырьем является мембрана из полиэфирсульфона. Именно она определяет  качество готовой продукции и характеристики элементов патронных мембранных.  Полимер полиэфирсульфон имеет ряд преимуществ перед другими материалами, использующимися в мембранных технологиях.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4857" y="2360292"/>
            <a:ext cx="11007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Изготовление мембран из полиэфирсульфона является своеобразным прорывом в области мембранных технологий из-за ряда преимуществ: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высокая селективность (способность задерживать коллоидные и взвешенные частицы, бактерии, вирусы и пирогены, что является значимым в приготовлении инъекционных растворов) в связи с узким распределением пор по размерам и общей пористостью;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высокая термостойкость, что позволяет фильтровать различного рода жидкости при повышенных температурах (до 130°C);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хорошая механическая прочность, что позволяет применять различные методы обработки мембраны и увеличивает срок ее эксплуатации [23].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24865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компонентов для получения модулей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08760"/>
              </p:ext>
            </p:extLst>
          </p:nvPr>
        </p:nvGraphicFramePr>
        <p:xfrm>
          <a:off x="710064" y="2358887"/>
          <a:ext cx="10794548" cy="392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043"/>
                <a:gridCol w="1707697"/>
                <a:gridCol w="2094143"/>
                <a:gridCol w="1815643"/>
                <a:gridCol w="2174022"/>
              </a:tblGrid>
              <a:tr h="1891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Материал мембраны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Рабочий диапазон рН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Максимальная температура эксплуатации, ºС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Устойчивость к действию окислителей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Возможность стерилизации паром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Полиамид 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Слабая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ПТФЭ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Полиэфирсульфон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2-14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Ацетат целлюлозы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4-8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 устойчива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3665" y="1561099"/>
            <a:ext cx="9616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Сравнительные характеристики полимерных микрофильтрационных мембран.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24865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компонентов для получения модулей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761" y="957406"/>
            <a:ext cx="115909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Материалом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внешних и внутренних корпусов, торцевых дисков, а так же монтажных устройств (заглушек и адаптеров) является полисульфон.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 panose="020F0502020204030204" pitchFamily="34" charset="0"/>
              </a:rPr>
              <a:t>Полисульфон </a:t>
            </a:r>
            <a:r>
              <a:rPr lang="ru-RU" sz="2000" b="1" dirty="0">
                <a:ea typeface="Calibri" panose="020F0502020204030204" pitchFamily="34" charset="0"/>
              </a:rPr>
              <a:t>так же отличается высокой прочностью как механической, так и термической. </a:t>
            </a:r>
            <a:endParaRPr lang="ru-RU" sz="2000" b="1" dirty="0" smtClean="0">
              <a:ea typeface="Calibri" panose="020F0502020204030204" pitchFamily="34" charset="0"/>
            </a:endParaRPr>
          </a:p>
          <a:p>
            <a:pPr algn="just"/>
            <a:endParaRPr lang="ru-RU" sz="2000" b="1" dirty="0" smtClean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 panose="020F0502020204030204" pitchFamily="34" charset="0"/>
              </a:rPr>
              <a:t>Высокая </a:t>
            </a:r>
            <a:r>
              <a:rPr lang="ru-RU" sz="2000" b="1" dirty="0">
                <a:ea typeface="Calibri" panose="020F0502020204030204" pitchFamily="34" charset="0"/>
              </a:rPr>
              <a:t>прочность материала на разрыв позволяет перерабатывать данный материал литьем под давлением и экструзией с получением деталей конструкторского назначения. При этом при правильно подобранных температурах переработки материал не вздувается и изделия из него редко имеют дефекты вроде раковин и </a:t>
            </a:r>
            <a:r>
              <a:rPr lang="ru-RU" sz="2000" b="1" dirty="0" err="1">
                <a:ea typeface="Calibri" panose="020F0502020204030204" pitchFamily="34" charset="0"/>
              </a:rPr>
              <a:t>облоя</a:t>
            </a:r>
            <a:r>
              <a:rPr lang="ru-RU" sz="2000" b="1" dirty="0" smtClean="0">
                <a:ea typeface="Calibri" panose="020F0502020204030204" pitchFamily="34" charset="0"/>
              </a:rPr>
              <a:t>.</a:t>
            </a:r>
          </a:p>
          <a:p>
            <a:pPr algn="just"/>
            <a:endParaRPr lang="ru-RU" sz="2000" b="1" dirty="0" smtClean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 panose="020F0502020204030204" pitchFamily="34" charset="0"/>
              </a:rPr>
              <a:t> </a:t>
            </a:r>
            <a:r>
              <a:rPr lang="ru-RU" sz="2000" b="1" dirty="0">
                <a:ea typeface="Calibri" panose="020F0502020204030204" pitchFamily="34" charset="0"/>
              </a:rPr>
              <a:t>Полисульфон выдерживает стерилизацию паром и радиацией, при повышении температуры (до 200 ºС) не выделяет вредных компонентов деструкции. </a:t>
            </a:r>
            <a:endParaRPr lang="ru-RU" sz="2000" b="1" dirty="0" smtClean="0">
              <a:ea typeface="Calibri" panose="020F0502020204030204" pitchFamily="34" charset="0"/>
            </a:endParaRPr>
          </a:p>
          <a:p>
            <a:pPr algn="just"/>
            <a:endParaRPr lang="ru-RU" sz="2000" b="1" dirty="0" smtClean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 panose="020F0502020204030204" pitchFamily="34" charset="0"/>
              </a:rPr>
              <a:t>Использование </a:t>
            </a:r>
            <a:r>
              <a:rPr lang="ru-RU" sz="2000" b="1" dirty="0">
                <a:ea typeface="Calibri" panose="020F0502020204030204" pitchFamily="34" charset="0"/>
              </a:rPr>
              <a:t>полисульфона и полиэфирсульфона в производстве мембранных модулей дает возможность переработать отработанный фильтр без его разборки с получением вторичных ресурсов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3667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22738" y="224865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компонентов для получения модулей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885" y="1249250"/>
            <a:ext cx="1119174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	</a:t>
            </a:r>
            <a:r>
              <a:rPr lang="ru-RU" sz="2400" b="1" dirty="0" smtClean="0"/>
              <a:t>Материал </a:t>
            </a:r>
            <a:r>
              <a:rPr lang="ru-RU" sz="2400" b="1" dirty="0"/>
              <a:t>нетканого волокна, играющего роль дополнительного фильтрующего и защитного слоя, - полипропилен. 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Это </a:t>
            </a:r>
            <a:r>
              <a:rPr lang="ru-RU" sz="2000" b="1" dirty="0">
                <a:latin typeface="+mj-lt"/>
              </a:rPr>
              <a:t>довольно распространенный полимерный материал, который не выделяет в фильтрат вредных веществ. </a:t>
            </a:r>
            <a:endParaRPr lang="ru-RU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Так </a:t>
            </a:r>
            <a:r>
              <a:rPr lang="ru-RU" sz="2000" b="1" dirty="0">
                <a:latin typeface="+mj-lt"/>
              </a:rPr>
              <a:t>же он стоек к действию окислителей и щелочей, органических растворителей. </a:t>
            </a:r>
            <a:endParaRPr lang="ru-RU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Его </a:t>
            </a:r>
            <a:r>
              <a:rPr lang="ru-RU" sz="2000" b="1" dirty="0">
                <a:latin typeface="+mj-lt"/>
              </a:rPr>
              <a:t>малая плотность сочетается с хорошей механической прочностью. </a:t>
            </a:r>
            <a:endParaRPr lang="ru-RU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Термическая </a:t>
            </a:r>
            <a:r>
              <a:rPr lang="ru-RU" sz="2000" b="1" dirty="0">
                <a:latin typeface="+mj-lt"/>
              </a:rPr>
              <a:t>стойкость повышается за счет скрепления с полиэфирсульфоновой мембраной. </a:t>
            </a:r>
          </a:p>
        </p:txBody>
      </p:sp>
    </p:spTree>
    <p:extLst>
      <p:ext uri="{BB962C8B-B14F-4D97-AF65-F5344CB8AC3E}">
        <p14:creationId xmlns:p14="http://schemas.microsoft.com/office/powerpoint/2010/main" val="385209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738" y="224865"/>
            <a:ext cx="9881874" cy="534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Характеристика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69373"/>
              </p:ext>
            </p:extLst>
          </p:nvPr>
        </p:nvGraphicFramePr>
        <p:xfrm>
          <a:off x="635402" y="2054680"/>
          <a:ext cx="10869210" cy="222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196"/>
                <a:gridCol w="2739041"/>
                <a:gridCol w="2739041"/>
                <a:gridCol w="2049932"/>
              </a:tblGrid>
              <a:tr h="439495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Размер пор мембраны, мкм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97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Толщина мембраны, мкм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140±10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140±10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140±10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20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Прочность на растяжение, Н ·10</a:t>
                      </a:r>
                      <a:r>
                        <a:rPr lang="ru-RU" sz="1800" baseline="30000">
                          <a:effectLst/>
                        </a:rPr>
                        <a:t>-2</a:t>
                      </a:r>
                      <a:r>
                        <a:rPr lang="ru-RU" sz="1800">
                          <a:effectLst/>
                        </a:rPr>
                        <a:t>/15 мм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≥550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≥600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≥600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88026"/>
              </p:ext>
            </p:extLst>
          </p:nvPr>
        </p:nvGraphicFramePr>
        <p:xfrm>
          <a:off x="635402" y="4275786"/>
          <a:ext cx="10869210" cy="1971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196"/>
                <a:gridCol w="2739041"/>
                <a:gridCol w="2739041"/>
                <a:gridCol w="2049932"/>
              </a:tblGrid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Относительное удлинение,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85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Производительность по воде, мл/мин см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≥160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Точка «проскока пузырька», МПа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0,48±0,05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0,345±0,035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0,225±0,035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20497"/>
            <a:ext cx="1198320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Характеристики полиэфирсульфоновой мембраны с размером пор 0,20, 0,45 и 0,60  мкм приведены в таблице 2.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– Характеристики мембраны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255</TotalTime>
  <Words>998</Words>
  <Application>Microsoft Office PowerPoint</Application>
  <PresentationFormat>Широкоэкранный</PresentationFormat>
  <Paragraphs>271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Symbol</vt:lpstr>
      <vt:lpstr>Times New Roman</vt:lpstr>
      <vt:lpstr>Wingdings 2</vt:lpstr>
      <vt:lpstr>Wingdings 3</vt:lpstr>
      <vt:lpstr>HDOfficeLightV0</vt:lpstr>
      <vt:lpstr>Легкий дым</vt:lpstr>
      <vt:lpstr>Технология энергосберегающего производства мембранных модулей на основе полиэфирсульфоновой мембраны 16000 штук/год.</vt:lpstr>
      <vt:lpstr>Цель работы:</vt:lpstr>
      <vt:lpstr>1. Описание готовой продукции</vt:lpstr>
      <vt:lpstr>  Мембранные модули на основе полиэфирсульфоновой мембраны применяются для процессов микрофильтрации в пищевой, химической, медицинской промышленности, в процессах водоподготовки.  При помощи изготавливаемых модулей возможно провести:   </vt:lpstr>
      <vt:lpstr>2. Выбор основных компонентов для получения модулей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ddd</dc:creator>
  <cp:lastModifiedBy>ddd</cp:lastModifiedBy>
  <cp:revision>19</cp:revision>
  <dcterms:created xsi:type="dcterms:W3CDTF">2017-05-23T08:10:48Z</dcterms:created>
  <dcterms:modified xsi:type="dcterms:W3CDTF">2017-05-29T09:57:54Z</dcterms:modified>
</cp:coreProperties>
</file>