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113F938-CD56-4618-8C2C-D808BD34D078}" type="datetimeFigureOut">
              <a:rPr lang="ru-RU"/>
              <a:pPr>
                <a:defRPr/>
              </a:pPr>
              <a:t>31.05.2017</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00CD005-A3AD-4541-9B73-44BF899F98A4}"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6C74429-1B0C-47FF-9CDE-DA65CCAC9CF0}" type="datetimeFigureOut">
              <a:rPr lang="ru-RU"/>
              <a:pPr>
                <a:defRPr/>
              </a:pPr>
              <a:t>31.05.2017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1C2874-FD76-49DA-8362-6E54BCA026F0}"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lang="ru-RU" smtClean="0"/>
              <a:t>Образец заголовка</a:t>
            </a:r>
            <a:endParaRPr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7" name="Дата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33D84402-FA99-45CD-AB06-62E96DCEA2E8}" type="datetime1">
              <a:rPr lang="ru-RU"/>
              <a:pPr>
                <a:defRPr/>
              </a:pPr>
              <a:t>31.05.2017</a:t>
            </a:fld>
            <a:endParaRPr lang="ru-RU"/>
          </a:p>
        </p:txBody>
      </p:sp>
      <p:sp>
        <p:nvSpPr>
          <p:cNvPr id="10" name="Нижний колонтитул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ru-RU"/>
          </a:p>
        </p:txBody>
      </p:sp>
      <p:sp>
        <p:nvSpPr>
          <p:cNvPr id="11" name="Номер слайда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D459F4E1-C029-4D3F-95F2-A8FE9A34DB98}"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D9041DF5-71F1-4A6A-9343-CE40873C123A}" type="datetime1">
              <a:rPr lang="ru-RU"/>
              <a:pPr>
                <a:defRPr/>
              </a:pPr>
              <a:t>31.05.2017</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EE314B0D-F5F7-4CBA-99F9-161B4C0856C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оугольник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Вертикальный заголовок 1"/>
          <p:cNvSpPr>
            <a:spLocks noGrp="1"/>
          </p:cNvSpPr>
          <p:nvPr>
            <p:ph type="title" orient="vert"/>
          </p:nvPr>
        </p:nvSpPr>
        <p:spPr>
          <a:xfrm>
            <a:off x="6553200" y="609600"/>
            <a:ext cx="2057400" cy="55165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a:xfrm>
            <a:off x="6553200" y="6248400"/>
            <a:ext cx="2209800" cy="365125"/>
          </a:xfrm>
        </p:spPr>
        <p:txBody>
          <a:bodyPr/>
          <a:lstStyle>
            <a:lvl1pPr>
              <a:defRPr/>
            </a:lvl1pPr>
          </a:lstStyle>
          <a:p>
            <a:pPr>
              <a:defRPr/>
            </a:pPr>
            <a:fld id="{2C158EC1-0F62-4566-867A-D166B709A9CE}" type="datetime1">
              <a:rPr lang="ru-RU"/>
              <a:pPr>
                <a:defRPr/>
              </a:pPr>
              <a:t>31.05.2017</a:t>
            </a:fld>
            <a:endParaRPr lang="ru-RU"/>
          </a:p>
        </p:txBody>
      </p:sp>
      <p:sp>
        <p:nvSpPr>
          <p:cNvPr id="8" name="Нижний колонтитул 4"/>
          <p:cNvSpPr>
            <a:spLocks noGrp="1"/>
          </p:cNvSpPr>
          <p:nvPr>
            <p:ph type="ftr" sz="quarter" idx="11"/>
          </p:nvPr>
        </p:nvSpPr>
        <p:spPr>
          <a:xfrm>
            <a:off x="457200" y="6248400"/>
            <a:ext cx="5573713" cy="365125"/>
          </a:xfrm>
        </p:spPr>
        <p:txBody>
          <a:bodyPr/>
          <a:lstStyle>
            <a:lvl1pPr>
              <a:defRPr/>
            </a:lvl1pPr>
          </a:lstStyle>
          <a:p>
            <a:pPr>
              <a:defRPr/>
            </a:pPr>
            <a:endParaRPr lang="ru-RU"/>
          </a:p>
        </p:txBody>
      </p:sp>
      <p:sp>
        <p:nvSpPr>
          <p:cNvPr id="9" name="Номер слайда 5"/>
          <p:cNvSpPr>
            <a:spLocks noGrp="1"/>
          </p:cNvSpPr>
          <p:nvPr>
            <p:ph type="sldNum" sz="quarter" idx="12"/>
          </p:nvPr>
        </p:nvSpPr>
        <p:spPr>
          <a:xfrm rot="5400000">
            <a:off x="5989638" y="144462"/>
            <a:ext cx="533400" cy="244475"/>
          </a:xfrm>
        </p:spPr>
        <p:txBody>
          <a:bodyPr/>
          <a:lstStyle>
            <a:lvl1pPr>
              <a:defRPr/>
            </a:lvl1pPr>
          </a:lstStyle>
          <a:p>
            <a:pPr>
              <a:defRPr/>
            </a:pPr>
            <a:fld id="{CF8A06F8-177F-4E67-AF65-6A9496B09EA7}"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612648" y="1600200"/>
            <a:ext cx="81534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7C8BD36-A02E-4321-8149-681E147059FA}" type="datetime1">
              <a:rPr lang="ru-RU"/>
              <a:pPr>
                <a:defRPr/>
              </a:pPr>
              <a:t>31.05.2017</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662BEDBB-BBEA-4F5F-AE60-75DD62D487B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4"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ru-RU" smtClean="0"/>
              <a:t>Образец заголовка</a:t>
            </a:r>
            <a:endParaRPr lang="en-US"/>
          </a:p>
        </p:txBody>
      </p:sp>
      <p:sp>
        <p:nvSpPr>
          <p:cNvPr id="7" name="Дата 11"/>
          <p:cNvSpPr>
            <a:spLocks noGrp="1"/>
          </p:cNvSpPr>
          <p:nvPr>
            <p:ph type="dt" sz="half" idx="10"/>
          </p:nvPr>
        </p:nvSpPr>
        <p:spPr/>
        <p:txBody>
          <a:bodyPr/>
          <a:lstStyle>
            <a:lvl1pPr>
              <a:defRPr/>
            </a:lvl1pPr>
          </a:lstStyle>
          <a:p>
            <a:pPr>
              <a:defRPr/>
            </a:pPr>
            <a:fld id="{DA25AC7A-AA91-49D1-955E-2750CAB99820}" type="datetime1">
              <a:rPr lang="ru-RU"/>
              <a:pPr>
                <a:defRPr/>
              </a:pPr>
              <a:t>31.05.2017</a:t>
            </a:fld>
            <a:endParaRPr lang="ru-RU"/>
          </a:p>
        </p:txBody>
      </p:sp>
      <p:sp>
        <p:nvSpPr>
          <p:cNvPr id="8" name="Номер слайда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6621A7D6-2C32-4EB3-A769-A2A64F253887}" type="slidenum">
              <a:rPr lang="ru-RU"/>
              <a:pPr>
                <a:defRPr/>
              </a:pPr>
              <a:t>‹#›</a:t>
            </a:fld>
            <a:endParaRPr lang="ru-RU"/>
          </a:p>
        </p:txBody>
      </p:sp>
      <p:sp>
        <p:nvSpPr>
          <p:cNvPr id="9" name="Нижний колонтитул 13"/>
          <p:cNvSpPr>
            <a:spLocks noGrp="1"/>
          </p:cNvSpPr>
          <p:nvPr>
            <p:ph type="ftr" sz="quarter" idx="12"/>
          </p:nvPr>
        </p:nvSpPr>
        <p:spPr/>
        <p:txBody>
          <a:bodyPr/>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609600"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844901"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7"/>
          <p:cNvSpPr>
            <a:spLocks noGrp="1"/>
          </p:cNvSpPr>
          <p:nvPr>
            <p:ph type="dt" sz="half" idx="10"/>
          </p:nvPr>
        </p:nvSpPr>
        <p:spPr/>
        <p:txBody>
          <a:bodyPr rtlCol="0"/>
          <a:lstStyle>
            <a:lvl1pPr>
              <a:defRPr/>
            </a:lvl1pPr>
          </a:lstStyle>
          <a:p>
            <a:pPr>
              <a:defRPr/>
            </a:pPr>
            <a:fld id="{F6C07402-C66A-4C8E-909A-6F9F079A50CD}" type="datetime1">
              <a:rPr lang="ru-RU"/>
              <a:pPr>
                <a:defRPr/>
              </a:pPr>
              <a:t>31.05.2017</a:t>
            </a:fld>
            <a:endParaRPr lang="ru-RU"/>
          </a:p>
        </p:txBody>
      </p:sp>
      <p:sp>
        <p:nvSpPr>
          <p:cNvPr id="6" name="Номер слайда 9"/>
          <p:cNvSpPr>
            <a:spLocks noGrp="1"/>
          </p:cNvSpPr>
          <p:nvPr>
            <p:ph type="sldNum" sz="quarter" idx="11"/>
          </p:nvPr>
        </p:nvSpPr>
        <p:spPr/>
        <p:txBody>
          <a:bodyPr rtlCol="0"/>
          <a:lstStyle>
            <a:lvl1pPr>
              <a:defRPr/>
            </a:lvl1pPr>
          </a:lstStyle>
          <a:p>
            <a:pPr>
              <a:defRPr/>
            </a:pPr>
            <a:fld id="{A64265A7-CEE3-416F-B928-06527FD0845D}" type="slidenum">
              <a:rPr lang="ru-RU"/>
              <a:pPr>
                <a:defRPr/>
              </a:pPr>
              <a:t>‹#›</a:t>
            </a:fld>
            <a:endParaRPr lang="ru-RU"/>
          </a:p>
        </p:txBody>
      </p:sp>
      <p:sp>
        <p:nvSpPr>
          <p:cNvPr id="7" name="Нижний колонтитул 11"/>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609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800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7" name="Дата 9"/>
          <p:cNvSpPr>
            <a:spLocks noGrp="1"/>
          </p:cNvSpPr>
          <p:nvPr>
            <p:ph type="dt" sz="half" idx="10"/>
          </p:nvPr>
        </p:nvSpPr>
        <p:spPr/>
        <p:txBody>
          <a:bodyPr rtlCol="0"/>
          <a:lstStyle>
            <a:lvl1pPr>
              <a:defRPr/>
            </a:lvl1pPr>
          </a:lstStyle>
          <a:p>
            <a:pPr>
              <a:defRPr/>
            </a:pPr>
            <a:fld id="{AE9685AD-DAA8-4497-86D7-7BFA162611F9}" type="datetime1">
              <a:rPr lang="ru-RU"/>
              <a:pPr>
                <a:defRPr/>
              </a:pPr>
              <a:t>31.05.2017</a:t>
            </a:fld>
            <a:endParaRPr lang="ru-RU"/>
          </a:p>
        </p:txBody>
      </p:sp>
      <p:sp>
        <p:nvSpPr>
          <p:cNvPr id="8" name="Номер слайда 11"/>
          <p:cNvSpPr>
            <a:spLocks noGrp="1"/>
          </p:cNvSpPr>
          <p:nvPr>
            <p:ph type="sldNum" sz="quarter" idx="11"/>
          </p:nvPr>
        </p:nvSpPr>
        <p:spPr/>
        <p:txBody>
          <a:bodyPr rtlCol="0"/>
          <a:lstStyle>
            <a:lvl1pPr>
              <a:defRPr/>
            </a:lvl1pPr>
          </a:lstStyle>
          <a:p>
            <a:pPr>
              <a:defRPr/>
            </a:pPr>
            <a:fld id="{C043B79E-C79D-49E9-8D97-6F2924FEDEEB}" type="slidenum">
              <a:rPr lang="ru-RU"/>
              <a:pPr>
                <a:defRPr/>
              </a:pPr>
              <a:t>‹#›</a:t>
            </a:fld>
            <a:endParaRPr lang="ru-RU"/>
          </a:p>
        </p:txBody>
      </p:sp>
      <p:sp>
        <p:nvSpPr>
          <p:cNvPr id="9" name="Нижний колонтитул 13"/>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C8E9624A-97B3-4FCB-8B47-CE8854608645}" type="datetime1">
              <a:rPr lang="ru-RU"/>
              <a:pPr>
                <a:defRPr/>
              </a:pPr>
              <a:t>31.05.2017</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AFC37D68-D11F-41D9-A949-7363EFF1F04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C1CE7A4F-77ED-44AF-A152-CEA85BBB30E4}" type="datetime1">
              <a:rPr lang="ru-RU"/>
              <a:pPr>
                <a:defRPr/>
              </a:pPr>
              <a:t>31.05.2017</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0A0E1638-B550-4B55-AB23-DC4170AF248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lstStyle>
            <a:lvl1pPr algn="l">
              <a:buNone/>
              <a:defRPr sz="4400" b="0"/>
            </a:lvl1pPr>
          </a:lstStyle>
          <a:p>
            <a:r>
              <a:rPr lang="ru-RU" smtClean="0"/>
              <a:t>Образец заголовка</a:t>
            </a:r>
            <a:endParaRPr lang="en-US"/>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ACAB3013-C1C1-4AB7-9C62-82716B008F5B}" type="datetime1">
              <a:rPr lang="ru-RU"/>
              <a:pPr>
                <a:defRPr/>
              </a:pPr>
              <a:t>31.05.2017</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40F1E89C-EDDA-40A9-8EE0-E23C145FB93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5" name="Прямоугольник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оугольник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2" name="Заголовок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11"/>
          <p:cNvSpPr>
            <a:spLocks noGrp="1"/>
          </p:cNvSpPr>
          <p:nvPr>
            <p:ph type="dt" sz="half" idx="10"/>
          </p:nvPr>
        </p:nvSpPr>
        <p:spPr>
          <a:xfrm>
            <a:off x="6248400" y="6248400"/>
            <a:ext cx="2667000" cy="365125"/>
          </a:xfrm>
        </p:spPr>
        <p:txBody>
          <a:bodyPr rtlCol="0"/>
          <a:lstStyle>
            <a:lvl1pPr>
              <a:defRPr/>
            </a:lvl1pPr>
          </a:lstStyle>
          <a:p>
            <a:pPr>
              <a:defRPr/>
            </a:pPr>
            <a:fld id="{A23A09C5-6511-4785-A210-D72CE5BE9A0B}" type="datetime1">
              <a:rPr lang="ru-RU"/>
              <a:pPr>
                <a:defRPr/>
              </a:pPr>
              <a:t>31.05.2017</a:t>
            </a:fld>
            <a:endParaRPr lang="ru-RU"/>
          </a:p>
        </p:txBody>
      </p:sp>
      <p:sp>
        <p:nvSpPr>
          <p:cNvPr id="10" name="Номер слайда 12"/>
          <p:cNvSpPr>
            <a:spLocks noGrp="1"/>
          </p:cNvSpPr>
          <p:nvPr>
            <p:ph type="sldNum" sz="quarter" idx="11"/>
          </p:nvPr>
        </p:nvSpPr>
        <p:spPr>
          <a:xfrm>
            <a:off x="0" y="4667250"/>
            <a:ext cx="1447800" cy="663575"/>
          </a:xfrm>
        </p:spPr>
        <p:txBody>
          <a:bodyPr rtlCol="0"/>
          <a:lstStyle>
            <a:lvl1pPr>
              <a:defRPr sz="2800" smtClean="0"/>
            </a:lvl1pPr>
          </a:lstStyle>
          <a:p>
            <a:pPr>
              <a:defRPr/>
            </a:pPr>
            <a:fld id="{BA563D3E-BAA3-4DE1-946C-A42BBE419F72}" type="slidenum">
              <a:rPr lang="ru-RU"/>
              <a:pPr>
                <a:defRPr/>
              </a:pPr>
              <a:t>‹#›</a:t>
            </a:fld>
            <a:endParaRPr lang="ru-RU"/>
          </a:p>
        </p:txBody>
      </p:sp>
      <p:sp>
        <p:nvSpPr>
          <p:cNvPr id="11" name="Нижний колонтитул 13"/>
          <p:cNvSpPr>
            <a:spLocks noGrp="1"/>
          </p:cNvSpPr>
          <p:nvPr>
            <p:ph type="ftr" sz="quarter" idx="12"/>
          </p:nvPr>
        </p:nvSpPr>
        <p:spPr>
          <a:xfrm>
            <a:off x="1600200" y="6248400"/>
            <a:ext cx="4572000" cy="365125"/>
          </a:xfrm>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D4FFA252-EED8-4969-AD26-55A03B2BE366}" type="datetime1">
              <a:rPr lang="ru-RU"/>
              <a:pPr>
                <a:defRPr/>
              </a:pPr>
              <a:t>31.05.2017</a:t>
            </a:fld>
            <a:endParaRPr lang="ru-RU"/>
          </a:p>
        </p:txBody>
      </p:sp>
      <p:sp>
        <p:nvSpPr>
          <p:cNvPr id="3" name="Нижний колонтитул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ru-RU"/>
          </a:p>
        </p:txBody>
      </p:sp>
      <p:sp>
        <p:nvSpPr>
          <p:cNvPr id="7" name="Прямоугольник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оугольник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оугольник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Номер слайда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2131573B-F7BB-4AE5-BBB3-A7426896AE8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10" r:id="rId4"/>
    <p:sldLayoutId id="2147483711" r:id="rId5"/>
    <p:sldLayoutId id="2147483706" r:id="rId6"/>
    <p:sldLayoutId id="2147483712" r:id="rId7"/>
    <p:sldLayoutId id="2147483705" r:id="rId8"/>
    <p:sldLayoutId id="2147483713" r:id="rId9"/>
    <p:sldLayoutId id="2147483704" r:id="rId10"/>
    <p:sldLayoutId id="2147483714" r:id="rId11"/>
  </p:sldLayoutIdLst>
  <p:hf hdr="0" ft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Calibri" pitchFamily="34" charset="0"/>
        </a:defRPr>
      </a:lvl2pPr>
      <a:lvl3pPr algn="l" rtl="0" fontAlgn="base">
        <a:spcBef>
          <a:spcPct val="0"/>
        </a:spcBef>
        <a:spcAft>
          <a:spcPct val="0"/>
        </a:spcAft>
        <a:defRPr sz="4400">
          <a:solidFill>
            <a:schemeClr val="tx2"/>
          </a:solidFill>
          <a:latin typeface="Calibri" pitchFamily="34" charset="0"/>
        </a:defRPr>
      </a:lvl3pPr>
      <a:lvl4pPr algn="l" rtl="0" fontAlgn="base">
        <a:spcBef>
          <a:spcPct val="0"/>
        </a:spcBef>
        <a:spcAft>
          <a:spcPct val="0"/>
        </a:spcAft>
        <a:defRPr sz="4400">
          <a:solidFill>
            <a:schemeClr val="tx2"/>
          </a:solidFill>
          <a:latin typeface="Calibri" pitchFamily="34" charset="0"/>
        </a:defRPr>
      </a:lvl4pPr>
      <a:lvl5pPr algn="l" rtl="0" fontAlgn="base">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714500"/>
            <a:ext cx="9144000" cy="2857500"/>
          </a:xfrm>
        </p:spPr>
        <p:txBody>
          <a:bodyPr anchor="ctr">
            <a:normAutofit/>
          </a:bodyPr>
          <a:lstStyle/>
          <a:p>
            <a:pPr algn="ctr" fontAlgn="auto">
              <a:spcAft>
                <a:spcPts val="0"/>
              </a:spcAft>
              <a:defRPr/>
            </a:pPr>
            <a:r>
              <a:rPr lang="ru-RU" sz="2400" b="1" dirty="0" smtClean="0">
                <a:latin typeface="Times New Roman" pitchFamily="18" charset="0"/>
                <a:cs typeface="Times New Roman" pitchFamily="18" charset="0"/>
              </a:rPr>
              <a:t>Выпускная квалификационная работа</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на тему:</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«Технология изготовления Крышек бытового назначения методом литья под давлением производительностью 1200 т/год»</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38" y="285750"/>
            <a:ext cx="8077200" cy="1500188"/>
          </a:xfrm>
        </p:spPr>
        <p:txBody>
          <a:bodyPr/>
          <a:lstStyle/>
          <a:p>
            <a:pPr algn="ctr">
              <a:lnSpc>
                <a:spcPct val="80000"/>
              </a:lnSpc>
            </a:pPr>
            <a:r>
              <a:rPr lang="ru-RU" sz="1800" smtClean="0">
                <a:latin typeface="Times New Roman" pitchFamily="18" charset="0"/>
                <a:cs typeface="Times New Roman" pitchFamily="18" charset="0"/>
              </a:rPr>
              <a:t>Министерство образования и науки Российской Федерации</a:t>
            </a:r>
          </a:p>
          <a:p>
            <a:pPr algn="ctr">
              <a:lnSpc>
                <a:spcPct val="80000"/>
              </a:lnSpc>
            </a:pPr>
            <a:r>
              <a:rPr lang="ru-RU" sz="1800" smtClean="0">
                <a:latin typeface="Times New Roman" pitchFamily="18" charset="0"/>
                <a:cs typeface="Times New Roman" pitchFamily="18" charset="0"/>
              </a:rPr>
              <a:t>ФГБОУ ВО «Владимирский государственный университет имени А.Г. и Н.Г. Столетовых»</a:t>
            </a:r>
          </a:p>
          <a:p>
            <a:pPr algn="ctr">
              <a:lnSpc>
                <a:spcPct val="80000"/>
              </a:lnSpc>
            </a:pPr>
            <a:r>
              <a:rPr lang="ru-RU" sz="1800" smtClean="0">
                <a:latin typeface="Times New Roman" pitchFamily="18" charset="0"/>
                <a:cs typeface="Times New Roman" pitchFamily="18" charset="0"/>
              </a:rPr>
              <a:t>Институт архитектуры, строительство и энергетики</a:t>
            </a:r>
          </a:p>
          <a:p>
            <a:pPr algn="ctr">
              <a:lnSpc>
                <a:spcPct val="80000"/>
              </a:lnSpc>
            </a:pPr>
            <a:r>
              <a:rPr lang="ru-RU" sz="1800" smtClean="0">
                <a:latin typeface="Times New Roman" pitchFamily="18" charset="0"/>
                <a:cs typeface="Times New Roman" pitchFamily="18" charset="0"/>
              </a:rPr>
              <a:t>Кафедра химических технологий</a:t>
            </a:r>
          </a:p>
        </p:txBody>
      </p:sp>
      <p:sp>
        <p:nvSpPr>
          <p:cNvPr id="4" name="Заголовок 1"/>
          <p:cNvSpPr txBox="1">
            <a:spLocks/>
          </p:cNvSpPr>
          <p:nvPr/>
        </p:nvSpPr>
        <p:spPr>
          <a:xfrm>
            <a:off x="0" y="4071938"/>
            <a:ext cx="9144000" cy="1714500"/>
          </a:xfrm>
          <a:prstGeom prst="rect">
            <a:avLst/>
          </a:prstGeom>
        </p:spPr>
        <p:txBody>
          <a:bodyPr>
            <a:normAutofit/>
          </a:bodyPr>
          <a:lstStyle/>
          <a:p>
            <a:pPr algn="r" fontAlgn="auto">
              <a:spcAft>
                <a:spcPts val="0"/>
              </a:spcAft>
              <a:defRPr/>
            </a:pPr>
            <a:r>
              <a:rPr lang="ru-RU" sz="2400" dirty="0">
                <a:solidFill>
                  <a:schemeClr val="tx2"/>
                </a:solidFill>
                <a:latin typeface="Times New Roman" pitchFamily="18" charset="0"/>
                <a:ea typeface="+mj-ea"/>
                <a:cs typeface="Times New Roman" pitchFamily="18" charset="0"/>
              </a:rPr>
              <a:t>Выполнил: </a:t>
            </a:r>
            <a:r>
              <a:rPr lang="ru-RU" sz="2400" dirty="0" err="1">
                <a:solidFill>
                  <a:schemeClr val="tx2"/>
                </a:solidFill>
                <a:latin typeface="Times New Roman" pitchFamily="18" charset="0"/>
                <a:ea typeface="+mj-ea"/>
                <a:cs typeface="Times New Roman" pitchFamily="18" charset="0"/>
              </a:rPr>
              <a:t>Тиманцев</a:t>
            </a:r>
            <a:r>
              <a:rPr lang="ru-RU" sz="2400" dirty="0">
                <a:solidFill>
                  <a:schemeClr val="tx2"/>
                </a:solidFill>
                <a:latin typeface="Times New Roman" pitchFamily="18" charset="0"/>
                <a:ea typeface="+mj-ea"/>
                <a:cs typeface="Times New Roman" pitchFamily="18" charset="0"/>
              </a:rPr>
              <a:t> Ярослав Андреевич</a:t>
            </a:r>
          </a:p>
          <a:p>
            <a:pPr algn="r" fontAlgn="auto">
              <a:spcAft>
                <a:spcPts val="0"/>
              </a:spcAft>
              <a:defRPr/>
            </a:pPr>
            <a:r>
              <a:rPr lang="ru-RU" sz="2400" dirty="0">
                <a:solidFill>
                  <a:schemeClr val="tx2"/>
                </a:solidFill>
                <a:latin typeface="Times New Roman" pitchFamily="18" charset="0"/>
                <a:ea typeface="+mj-ea"/>
                <a:cs typeface="Times New Roman" pitchFamily="18" charset="0"/>
              </a:rPr>
              <a:t>Группа ХТ-113</a:t>
            </a:r>
          </a:p>
          <a:p>
            <a:pPr algn="r" fontAlgn="auto">
              <a:spcAft>
                <a:spcPts val="0"/>
              </a:spcAft>
              <a:defRPr/>
            </a:pPr>
            <a:r>
              <a:rPr lang="ru-RU" sz="2400" dirty="0">
                <a:solidFill>
                  <a:schemeClr val="tx2"/>
                </a:solidFill>
                <a:latin typeface="Times New Roman" pitchFamily="18" charset="0"/>
                <a:ea typeface="+mj-ea"/>
                <a:cs typeface="Times New Roman" pitchFamily="18" charset="0"/>
              </a:rPr>
              <a:t>Научный руководитель: д.т.н., профессор </a:t>
            </a:r>
          </a:p>
          <a:p>
            <a:pPr algn="r" fontAlgn="auto">
              <a:spcAft>
                <a:spcPts val="0"/>
              </a:spcAft>
              <a:defRPr/>
            </a:pPr>
            <a:r>
              <a:rPr lang="ru-RU" sz="2400" dirty="0">
                <a:solidFill>
                  <a:schemeClr val="tx2"/>
                </a:solidFill>
                <a:latin typeface="Times New Roman" pitchFamily="18" charset="0"/>
                <a:ea typeface="+mj-ea"/>
                <a:cs typeface="Times New Roman" pitchFamily="18" charset="0"/>
              </a:rPr>
              <a:t>Христофорова Ирина Александровна</a:t>
            </a:r>
          </a:p>
        </p:txBody>
      </p:sp>
      <p:sp>
        <p:nvSpPr>
          <p:cNvPr id="6" name="Заголовок 1"/>
          <p:cNvSpPr txBox="1">
            <a:spLocks/>
          </p:cNvSpPr>
          <p:nvPr/>
        </p:nvSpPr>
        <p:spPr>
          <a:xfrm>
            <a:off x="0" y="5929313"/>
            <a:ext cx="9144000" cy="928687"/>
          </a:xfrm>
          <a:prstGeom prst="rect">
            <a:avLst/>
          </a:prstGeom>
        </p:spPr>
        <p:txBody>
          <a:bodyPr anchor="ctr">
            <a:normAutofit/>
          </a:bodyPr>
          <a:lstStyle/>
          <a:p>
            <a:pPr algn="ctr" fontAlgn="auto">
              <a:spcAft>
                <a:spcPts val="0"/>
              </a:spcAft>
              <a:defRPr/>
            </a:pPr>
            <a:r>
              <a:rPr lang="ru-RU" sz="2400" dirty="0">
                <a:solidFill>
                  <a:schemeClr val="tx2">
                    <a:lumMod val="25000"/>
                  </a:schemeClr>
                </a:solidFill>
                <a:latin typeface="Times New Roman" pitchFamily="18" charset="0"/>
                <a:ea typeface="+mj-ea"/>
                <a:cs typeface="Times New Roman" pitchFamily="18" charset="0"/>
              </a:rPr>
              <a:t>Владимир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User\Desktop\2.jpg"/>
          <p:cNvPicPr>
            <a:picLocks noChangeAspect="1" noChangeArrowheads="1"/>
          </p:cNvPicPr>
          <p:nvPr/>
        </p:nvPicPr>
        <p:blipFill>
          <a:blip r:embed="rId2" cstate="print"/>
          <a:srcRect/>
          <a:stretch>
            <a:fillRect/>
          </a:stretch>
        </p:blipFill>
        <p:spPr bwMode="auto">
          <a:xfrm>
            <a:off x="214313" y="428625"/>
            <a:ext cx="8715375" cy="5775325"/>
          </a:xfrm>
          <a:prstGeom prst="rect">
            <a:avLst/>
          </a:prstGeom>
          <a:noFill/>
          <a:ln w="9525">
            <a:noFill/>
            <a:miter lim="800000"/>
            <a:headEnd/>
            <a:tailEnd/>
          </a:ln>
        </p:spPr>
      </p:pic>
      <p:sp>
        <p:nvSpPr>
          <p:cNvPr id="25603" name="Содержимое 2"/>
          <p:cNvSpPr txBox="1">
            <a:spLocks/>
          </p:cNvSpPr>
          <p:nvPr/>
        </p:nvSpPr>
        <p:spPr bwMode="auto">
          <a:xfrm>
            <a:off x="0" y="6072188"/>
            <a:ext cx="9144000" cy="785812"/>
          </a:xfrm>
          <a:prstGeom prst="rect">
            <a:avLst/>
          </a:prstGeom>
          <a:noFill/>
          <a:ln w="9525">
            <a:noFill/>
            <a:miter lim="800000"/>
            <a:headEnd/>
            <a:tailEnd/>
          </a:ln>
        </p:spPr>
        <p:txBody>
          <a:bodyPr anchor="ctr"/>
          <a:lstStyle/>
          <a:p>
            <a:pPr marL="319088" indent="-319088" algn="ctr">
              <a:spcBef>
                <a:spcPts val="700"/>
              </a:spcBef>
              <a:buClr>
                <a:schemeClr val="accent2"/>
              </a:buClr>
              <a:buSzPct val="60000"/>
            </a:pPr>
            <a:r>
              <a:rPr lang="ru-RU" sz="1900" dirty="0">
                <a:latin typeface="Times New Roman" pitchFamily="18" charset="0"/>
                <a:cs typeface="Times New Roman" pitchFamily="18" charset="0"/>
              </a:rPr>
              <a:t>Рис. 2. </a:t>
            </a:r>
            <a:r>
              <a:rPr lang="ru-RU" sz="2000" dirty="0">
                <a:latin typeface="Times New Roman" pitchFamily="18" charset="0"/>
                <a:cs typeface="Times New Roman" pitchFamily="18" charset="0"/>
              </a:rPr>
              <a:t>Термопластавтомат </a:t>
            </a:r>
            <a:r>
              <a:rPr lang="en-US" sz="2000" dirty="0" err="1">
                <a:latin typeface="Times New Roman" pitchFamily="18" charset="0"/>
                <a:cs typeface="Times New Roman" pitchFamily="18" charset="0"/>
              </a:rPr>
              <a:t>Ferromatik</a:t>
            </a:r>
            <a:r>
              <a:rPr lang="en-US" sz="2000" dirty="0">
                <a:latin typeface="Times New Roman" pitchFamily="18" charset="0"/>
                <a:cs typeface="Times New Roman" pitchFamily="18" charset="0"/>
              </a:rPr>
              <a:t> Milacron F</a:t>
            </a:r>
            <a:r>
              <a:rPr lang="ru-RU" sz="2000" dirty="0">
                <a:latin typeface="Times New Roman" pitchFamily="18" charset="0"/>
                <a:cs typeface="Times New Roman" pitchFamily="18" charset="0"/>
              </a:rPr>
              <a:t>-220 </a:t>
            </a:r>
            <a:r>
              <a:rPr lang="en-US" sz="2000" dirty="0" err="1">
                <a:latin typeface="Times New Roman" pitchFamily="18" charset="0"/>
                <a:cs typeface="Times New Roman" pitchFamily="18" charset="0"/>
              </a:rPr>
              <a:t>GPe</a:t>
            </a:r>
            <a:r>
              <a:rPr lang="ru-RU" sz="2000" dirty="0">
                <a:latin typeface="Times New Roman" pitchFamily="18" charset="0"/>
                <a:cs typeface="Times New Roman" pitchFamily="18" charset="0"/>
              </a:rPr>
              <a:t>50. Вид общий</a:t>
            </a:r>
            <a:endParaRPr lang="ru-RU" sz="1900" dirty="0">
              <a:latin typeface="Times New Roman" pitchFamily="18" charset="0"/>
              <a:cs typeface="Times New Roman" pitchFamily="18" charset="0"/>
            </a:endParaRPr>
          </a:p>
        </p:txBody>
      </p:sp>
      <p:sp>
        <p:nvSpPr>
          <p:cNvPr id="5"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12775" y="228600"/>
            <a:ext cx="8153400" cy="990600"/>
          </a:xfrm>
        </p:spPr>
        <p:txBody>
          <a:bodyPr>
            <a:normAutofit fontScale="90000"/>
          </a:bodyPr>
          <a:lstStyle/>
          <a:p>
            <a:pPr fontAlgn="auto">
              <a:spcAft>
                <a:spcPts val="0"/>
              </a:spcAft>
              <a:defRPr/>
            </a:pPr>
            <a:r>
              <a:rPr lang="ru-RU" dirty="0" smtClean="0">
                <a:latin typeface="Times New Roman" pitchFamily="18" charset="0"/>
                <a:cs typeface="Times New Roman" pitchFamily="18" charset="0"/>
              </a:rPr>
              <a:t>7. Вспомогательное оборудование</a:t>
            </a:r>
            <a:endParaRPr lang="ru-RU" dirty="0">
              <a:latin typeface="Times New Roman" pitchFamily="18" charset="0"/>
              <a:cs typeface="Times New Roman" pitchFamily="18" charset="0"/>
            </a:endParaRPr>
          </a:p>
        </p:txBody>
      </p:sp>
      <p:sp>
        <p:nvSpPr>
          <p:cNvPr id="26627" name="Содержимое 5"/>
          <p:cNvSpPr>
            <a:spLocks noGrp="1"/>
          </p:cNvSpPr>
          <p:nvPr>
            <p:ph sz="quarter" idx="1"/>
          </p:nvPr>
        </p:nvSpPr>
        <p:spPr>
          <a:xfrm>
            <a:off x="179388" y="1600200"/>
            <a:ext cx="8750300" cy="5043510"/>
          </a:xfrm>
        </p:spPr>
        <p:txBody>
          <a:bodyPr/>
          <a:lstStyle/>
          <a:p>
            <a:pPr marL="0" indent="-457200">
              <a:spcBef>
                <a:spcPct val="0"/>
              </a:spcBef>
              <a:buFont typeface="Wingdings" pitchFamily="2" charset="2"/>
              <a:buNone/>
            </a:pPr>
            <a:r>
              <a:rPr lang="ru-RU" sz="2200" dirty="0" smtClean="0">
                <a:latin typeface="Times New Roman" pitchFamily="18" charset="0"/>
                <a:cs typeface="Times New Roman" pitchFamily="18" charset="0"/>
              </a:rPr>
              <a:t>             Для осуществления технологического процесса проектируемого предприятия помимо основного, также необходимо выбрать вспомогательное оборудование, к которому относятся:</a:t>
            </a:r>
          </a:p>
          <a:p>
            <a:pPr marL="0" indent="-457200">
              <a:spcBef>
                <a:spcPct val="0"/>
              </a:spcBef>
              <a:buFont typeface="Courier New" pitchFamily="49" charset="0"/>
              <a:buChar char="o"/>
            </a:pPr>
            <a:r>
              <a:rPr lang="ru-RU" sz="2200" dirty="0" smtClean="0">
                <a:latin typeface="Times New Roman" pitchFamily="18" charset="0"/>
                <a:cs typeface="Times New Roman" pitchFamily="18" charset="0"/>
              </a:rPr>
              <a:t>автоматический растариватель мешков </a:t>
            </a:r>
            <a:r>
              <a:rPr lang="en-US" sz="2200" dirty="0" smtClean="0">
                <a:latin typeface="Times New Roman" pitchFamily="18" charset="0"/>
                <a:cs typeface="Times New Roman" pitchFamily="18" charset="0"/>
              </a:rPr>
              <a:t>RSA</a:t>
            </a:r>
            <a:r>
              <a:rPr lang="ru-RU" sz="2200" dirty="0" smtClean="0">
                <a:latin typeface="Times New Roman" pitchFamily="18" charset="0"/>
                <a:cs typeface="Times New Roman" pitchFamily="18" charset="0"/>
              </a:rPr>
              <a:t> (1 шт.);</a:t>
            </a:r>
          </a:p>
          <a:p>
            <a:pPr marL="0" indent="-457200">
              <a:spcBef>
                <a:spcPct val="0"/>
              </a:spcBef>
              <a:buFont typeface="Courier New" pitchFamily="49" charset="0"/>
              <a:buChar char="o"/>
            </a:pPr>
            <a:r>
              <a:rPr lang="ru-RU" sz="2200" dirty="0" smtClean="0">
                <a:latin typeface="Times New Roman" pitchFamily="18" charset="0"/>
                <a:cs typeface="Times New Roman" pitchFamily="18" charset="0"/>
              </a:rPr>
              <a:t>многокомпонентный порционный весовой дозатор со смесителем марки </a:t>
            </a:r>
            <a:r>
              <a:rPr lang="en-US" sz="2200" dirty="0" err="1" smtClean="0">
                <a:latin typeface="Times New Roman" pitchFamily="18" charset="0"/>
                <a:cs typeface="Times New Roman" pitchFamily="18" charset="0"/>
              </a:rPr>
              <a:t>Sonner</a:t>
            </a:r>
            <a:r>
              <a:rPr lang="en-US" sz="2200" dirty="0" smtClean="0">
                <a:latin typeface="Times New Roman" pitchFamily="18" charset="0"/>
                <a:cs typeface="Times New Roman" pitchFamily="18" charset="0"/>
              </a:rPr>
              <a:t> UM</a:t>
            </a:r>
            <a:r>
              <a:rPr lang="ru-RU" sz="2200" dirty="0" smtClean="0">
                <a:latin typeface="Times New Roman" pitchFamily="18" charset="0"/>
                <a:cs typeface="Times New Roman" pitchFamily="18" charset="0"/>
              </a:rPr>
              <a:t> (6 шт.)</a:t>
            </a:r>
            <a:r>
              <a:rPr lang="en-US" sz="2200" dirty="0" smtClean="0">
                <a:latin typeface="Times New Roman" pitchFamily="18" charset="0"/>
                <a:cs typeface="Times New Roman" pitchFamily="18" charset="0"/>
              </a:rPr>
              <a:t>;</a:t>
            </a:r>
          </a:p>
          <a:p>
            <a:pPr marL="0" indent="-457200">
              <a:spcBef>
                <a:spcPct val="0"/>
              </a:spcBef>
              <a:buFont typeface="Courier New" pitchFamily="49" charset="0"/>
              <a:buChar char="o"/>
            </a:pPr>
            <a:r>
              <a:rPr lang="ru-RU" sz="2200" dirty="0" smtClean="0">
                <a:latin typeface="Times New Roman" pitchFamily="18" charset="0"/>
                <a:cs typeface="Times New Roman" pitchFamily="18" charset="0"/>
              </a:rPr>
              <a:t>вакуумный погрузчик марки </a:t>
            </a:r>
            <a:r>
              <a:rPr lang="en-US" sz="2200" dirty="0" err="1" smtClean="0">
                <a:latin typeface="Times New Roman" pitchFamily="18" charset="0"/>
                <a:cs typeface="Times New Roman" pitchFamily="18" charset="0"/>
              </a:rPr>
              <a:t>Sonner</a:t>
            </a:r>
            <a:r>
              <a:rPr lang="en-US" sz="2200" dirty="0" smtClean="0">
                <a:latin typeface="Times New Roman" pitchFamily="18" charset="0"/>
                <a:cs typeface="Times New Roman" pitchFamily="18" charset="0"/>
              </a:rPr>
              <a:t> FC</a:t>
            </a:r>
            <a:r>
              <a:rPr lang="ru-RU" sz="2200" dirty="0" smtClean="0">
                <a:latin typeface="Times New Roman" pitchFamily="18" charset="0"/>
                <a:cs typeface="Times New Roman" pitchFamily="18" charset="0"/>
              </a:rPr>
              <a:t> (1 шт.)</a:t>
            </a:r>
            <a:r>
              <a:rPr lang="en-US" sz="2200" dirty="0" smtClean="0">
                <a:latin typeface="Times New Roman" pitchFamily="18" charset="0"/>
                <a:cs typeface="Times New Roman" pitchFamily="18" charset="0"/>
              </a:rPr>
              <a:t>;</a:t>
            </a:r>
            <a:endParaRPr lang="ru-RU" sz="2200" dirty="0" smtClean="0">
              <a:latin typeface="Times New Roman" pitchFamily="18" charset="0"/>
              <a:cs typeface="Times New Roman" pitchFamily="18" charset="0"/>
            </a:endParaRPr>
          </a:p>
          <a:p>
            <a:pPr marL="0" indent="-457200">
              <a:spcBef>
                <a:spcPct val="0"/>
              </a:spcBef>
              <a:buFont typeface="Courier New" pitchFamily="49" charset="0"/>
              <a:buChar char="o"/>
            </a:pPr>
            <a:r>
              <a:rPr lang="ru-RU" sz="2200" dirty="0" smtClean="0">
                <a:latin typeface="Times New Roman" pitchFamily="18" charset="0"/>
                <a:cs typeface="Times New Roman" pitchFamily="18" charset="0"/>
              </a:rPr>
              <a:t>дробильное устройство марки </a:t>
            </a:r>
            <a:r>
              <a:rPr lang="en-US" sz="2200" dirty="0" smtClean="0">
                <a:latin typeface="Times New Roman" pitchFamily="18" charset="0"/>
                <a:cs typeface="Times New Roman" pitchFamily="18" charset="0"/>
              </a:rPr>
              <a:t>HSS</a:t>
            </a:r>
            <a:r>
              <a:rPr lang="ru-RU" sz="2200" dirty="0" smtClean="0">
                <a:latin typeface="Times New Roman" pitchFamily="18" charset="0"/>
                <a:cs typeface="Times New Roman" pitchFamily="18" charset="0"/>
              </a:rPr>
              <a:t>-230</a:t>
            </a:r>
            <a:r>
              <a:rPr lang="en-US" sz="2200" dirty="0" smtClean="0">
                <a:latin typeface="Times New Roman" pitchFamily="18" charset="0"/>
                <a:cs typeface="Times New Roman" pitchFamily="18" charset="0"/>
              </a:rPr>
              <a:t>A</a:t>
            </a:r>
            <a:r>
              <a:rPr lang="ru-RU" sz="2200" dirty="0" smtClean="0">
                <a:latin typeface="Times New Roman" pitchFamily="18" charset="0"/>
                <a:cs typeface="Times New Roman" pitchFamily="18" charset="0"/>
              </a:rPr>
              <a:t> (1 шт.);</a:t>
            </a:r>
          </a:p>
          <a:p>
            <a:pPr marL="0" indent="-457200">
              <a:spcBef>
                <a:spcPct val="0"/>
              </a:spcBef>
              <a:buFont typeface="Courier New" pitchFamily="49" charset="0"/>
              <a:buChar char="o"/>
            </a:pPr>
            <a:r>
              <a:rPr lang="ru-RU" sz="2200" dirty="0" smtClean="0">
                <a:latin typeface="Times New Roman" pitchFamily="18" charset="0"/>
                <a:cs typeface="Times New Roman" pitchFamily="18" charset="0"/>
              </a:rPr>
              <a:t>вентилятор марки </a:t>
            </a:r>
            <a:r>
              <a:rPr lang="en-US" sz="2200" dirty="0" smtClean="0">
                <a:latin typeface="Times New Roman" pitchFamily="18" charset="0"/>
                <a:cs typeface="Times New Roman" pitchFamily="18" charset="0"/>
              </a:rPr>
              <a:t>RD </a:t>
            </a:r>
            <a:r>
              <a:rPr lang="ru-RU" sz="2200" dirty="0" smtClean="0">
                <a:latin typeface="Times New Roman" pitchFamily="18" charset="0"/>
                <a:cs typeface="Times New Roman" pitchFamily="18" charset="0"/>
              </a:rPr>
              <a:t>6</a:t>
            </a:r>
            <a:r>
              <a:rPr lang="en-US" sz="2200" dirty="0" smtClean="0">
                <a:latin typeface="Times New Roman" pitchFamily="18" charset="0"/>
                <a:cs typeface="Times New Roman" pitchFamily="18" charset="0"/>
              </a:rPr>
              <a:t>F</a:t>
            </a:r>
            <a:r>
              <a:rPr lang="ru-RU" sz="2200" dirty="0" smtClean="0">
                <a:latin typeface="Times New Roman" pitchFamily="18" charset="0"/>
                <a:cs typeface="Times New Roman" pitchFamily="18" charset="0"/>
              </a:rPr>
              <a:t> (2 шт.);</a:t>
            </a:r>
          </a:p>
          <a:p>
            <a:pPr marL="0" indent="-457200">
              <a:spcBef>
                <a:spcPct val="0"/>
              </a:spcBef>
              <a:buFont typeface="Courier New" pitchFamily="49" charset="0"/>
              <a:buChar char="o"/>
            </a:pPr>
            <a:r>
              <a:rPr lang="ru-RU" sz="2200" dirty="0" smtClean="0">
                <a:latin typeface="Times New Roman" pitchFamily="18" charset="0"/>
                <a:cs typeface="Times New Roman" pitchFamily="18" charset="0"/>
              </a:rPr>
              <a:t>ячейковый гофрированные фильтры марки </a:t>
            </a:r>
            <a:r>
              <a:rPr lang="en-US" sz="2200" dirty="0" smtClean="0">
                <a:latin typeface="Times New Roman" pitchFamily="18" charset="0"/>
                <a:cs typeface="Times New Roman" pitchFamily="18" charset="0"/>
              </a:rPr>
              <a:t>G</a:t>
            </a:r>
            <a:r>
              <a:rPr lang="ru-RU" sz="2200" dirty="0" smtClean="0">
                <a:latin typeface="Times New Roman" pitchFamily="18" charset="0"/>
                <a:cs typeface="Times New Roman" pitchFamily="18" charset="0"/>
              </a:rPr>
              <a:t>4 (3 шт</a:t>
            </a:r>
            <a:r>
              <a:rPr lang="ru-RU"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pPr marL="0" indent="-457200">
              <a:spcBef>
                <a:spcPct val="0"/>
              </a:spcBef>
              <a:buNone/>
            </a:pPr>
            <a:endParaRPr lang="en-US" sz="2200" dirty="0" smtClean="0">
              <a:latin typeface="Times New Roman" pitchFamily="18" charset="0"/>
              <a:cs typeface="Times New Roman" pitchFamily="18" charset="0"/>
            </a:endParaRPr>
          </a:p>
          <a:p>
            <a:pPr marL="0" indent="-457200">
              <a:spcBef>
                <a:spcPct val="0"/>
              </a:spcBef>
              <a:buNone/>
            </a:pP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Предлагаемая технологическая </a:t>
            </a:r>
            <a:r>
              <a:rPr lang="ru-RU" sz="2200" dirty="0" smtClean="0">
                <a:latin typeface="Times New Roman" pitchFamily="18" charset="0"/>
                <a:cs typeface="Times New Roman" pitchFamily="18" charset="0"/>
              </a:rPr>
              <a:t>схема производства приведена на рис. 3</a:t>
            </a:r>
            <a:r>
              <a:rPr lang="ru-RU" sz="2200" dirty="0" smtClean="0">
                <a:latin typeface="Times New Roman" pitchFamily="18" charset="0"/>
                <a:cs typeface="Times New Roman" pitchFamily="18" charset="0"/>
              </a:rPr>
              <a:t>.:</a:t>
            </a:r>
            <a:endParaRPr lang="ru-RU" sz="2200" dirty="0" smtClean="0">
              <a:latin typeface="Times New Roman" pitchFamily="18" charset="0"/>
              <a:cs typeface="Times New Roman" pitchFamily="18" charset="0"/>
            </a:endParaRPr>
          </a:p>
          <a:p>
            <a:pPr marL="0" indent="-457200">
              <a:spcBef>
                <a:spcPct val="0"/>
              </a:spcBef>
              <a:buFont typeface="Wingdings" pitchFamily="2" charset="2"/>
              <a:buNone/>
            </a:pPr>
            <a:r>
              <a:rPr lang="ru-RU" dirty="0" smtClean="0">
                <a:latin typeface="Times New Roman" pitchFamily="18" charset="0"/>
                <a:cs typeface="Times New Roman" pitchFamily="18" charset="0"/>
              </a:rPr>
              <a:t>            </a:t>
            </a:r>
            <a:endParaRPr lang="ru-RU" dirty="0" smtClean="0">
              <a:solidFill>
                <a:srgbClr val="CC3300"/>
              </a:solidFill>
              <a:latin typeface="Times New Roman" pitchFamily="18" charset="0"/>
              <a:cs typeface="Times New Roman" pitchFamily="18" charset="0"/>
            </a:endParaRPr>
          </a:p>
        </p:txBody>
      </p:sp>
      <p:sp>
        <p:nvSpPr>
          <p:cNvPr id="6"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 descr="C:\Users\User\Desktop\3.jpg"/>
          <p:cNvPicPr>
            <a:picLocks noChangeAspect="1" noChangeArrowheads="1"/>
          </p:cNvPicPr>
          <p:nvPr/>
        </p:nvPicPr>
        <p:blipFill>
          <a:blip r:embed="rId2" cstate="print"/>
          <a:srcRect/>
          <a:stretch>
            <a:fillRect/>
          </a:stretch>
        </p:blipFill>
        <p:spPr bwMode="auto">
          <a:xfrm>
            <a:off x="214282" y="285728"/>
            <a:ext cx="8715375" cy="5795962"/>
          </a:xfrm>
          <a:prstGeom prst="rect">
            <a:avLst/>
          </a:prstGeom>
          <a:noFill/>
          <a:ln w="9525">
            <a:noFill/>
            <a:miter lim="800000"/>
            <a:headEnd/>
            <a:tailEnd/>
          </a:ln>
        </p:spPr>
      </p:pic>
      <p:sp>
        <p:nvSpPr>
          <p:cNvPr id="27651" name="Содержимое 2"/>
          <p:cNvSpPr txBox="1">
            <a:spLocks/>
          </p:cNvSpPr>
          <p:nvPr/>
        </p:nvSpPr>
        <p:spPr bwMode="auto">
          <a:xfrm>
            <a:off x="142844" y="6000728"/>
            <a:ext cx="8786813" cy="714375"/>
          </a:xfrm>
          <a:prstGeom prst="rect">
            <a:avLst/>
          </a:prstGeom>
          <a:noFill/>
          <a:ln w="9525">
            <a:noFill/>
            <a:miter lim="800000"/>
            <a:headEnd/>
            <a:tailEnd/>
          </a:ln>
        </p:spPr>
        <p:txBody>
          <a:bodyPr anchor="ctr"/>
          <a:lstStyle/>
          <a:p>
            <a:pPr marL="319088" indent="-319088" algn="ctr">
              <a:spcBef>
                <a:spcPts val="700"/>
              </a:spcBef>
              <a:buClr>
                <a:schemeClr val="accent2"/>
              </a:buClr>
              <a:buSzPct val="60000"/>
            </a:pPr>
            <a:r>
              <a:rPr lang="ru-RU" sz="1900">
                <a:latin typeface="Times New Roman" pitchFamily="18" charset="0"/>
                <a:cs typeface="Times New Roman" pitchFamily="18" charset="0"/>
              </a:rPr>
              <a:t>Рис. 3. Технология </a:t>
            </a:r>
            <a:r>
              <a:rPr lang="ru-RU" sz="2000">
                <a:latin typeface="Times New Roman" pitchFamily="18" charset="0"/>
                <a:cs typeface="Times New Roman" pitchFamily="18" charset="0"/>
              </a:rPr>
              <a:t>изготовление крышек бытового назначения методом литья под давлением. Схема технологическая  принципиальная</a:t>
            </a:r>
            <a:endParaRPr lang="ru-RU" sz="1900">
              <a:latin typeface="Times New Roman" pitchFamily="18" charset="0"/>
              <a:cs typeface="Times New Roman" pitchFamily="18" charset="0"/>
            </a:endParaRPr>
          </a:p>
        </p:txBody>
      </p:sp>
      <p:sp>
        <p:nvSpPr>
          <p:cNvPr id="5"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2"/>
          <p:cNvSpPr>
            <a:spLocks noGrp="1"/>
          </p:cNvSpPr>
          <p:nvPr>
            <p:ph type="title"/>
          </p:nvPr>
        </p:nvSpPr>
        <p:spPr>
          <a:xfrm>
            <a:off x="612775" y="228600"/>
            <a:ext cx="8153400" cy="990600"/>
          </a:xfrm>
        </p:spPr>
        <p:txBody>
          <a:bodyPr/>
          <a:lstStyle/>
          <a:p>
            <a:r>
              <a:rPr lang="ru-RU" smtClean="0"/>
              <a:t>8. Выводы</a:t>
            </a:r>
          </a:p>
        </p:txBody>
      </p:sp>
      <p:sp>
        <p:nvSpPr>
          <p:cNvPr id="28675" name="Содержимое 3"/>
          <p:cNvSpPr>
            <a:spLocks noGrp="1"/>
          </p:cNvSpPr>
          <p:nvPr>
            <p:ph sz="quarter" idx="1"/>
          </p:nvPr>
        </p:nvSpPr>
        <p:spPr>
          <a:xfrm>
            <a:off x="612775" y="1600200"/>
            <a:ext cx="8153400" cy="4495800"/>
          </a:xfrm>
        </p:spPr>
        <p:txBody>
          <a:bodyPr/>
          <a:lstStyle/>
          <a:p>
            <a:r>
              <a:rPr lang="ru-RU" sz="2200" smtClean="0">
                <a:latin typeface="Times New Roman" pitchFamily="18" charset="0"/>
                <a:cs typeface="Times New Roman" pitchFamily="18" charset="0"/>
              </a:rPr>
              <a:t>В работе спроектировано производство крышек бытового назначения из полиэтилена низкого давления методом литья под давлением с применением бимодального блок-сополимера этилена в качестве исходной композиции;</a:t>
            </a:r>
          </a:p>
          <a:p>
            <a:r>
              <a:rPr lang="ru-RU" sz="2200" smtClean="0">
                <a:latin typeface="Times New Roman" pitchFamily="18" charset="0"/>
                <a:cs typeface="Times New Roman" pitchFamily="18" charset="0"/>
              </a:rPr>
              <a:t>Была разработана технологическая схема описанного процесса;</a:t>
            </a:r>
          </a:p>
          <a:p>
            <a:r>
              <a:rPr lang="ru-RU" sz="2200" smtClean="0">
                <a:latin typeface="Times New Roman" pitchFamily="18" charset="0"/>
                <a:cs typeface="Times New Roman" pitchFamily="18" charset="0"/>
              </a:rPr>
              <a:t>В работе рассчитан материальный баланс для 10 потенциальных изделий</a:t>
            </a:r>
          </a:p>
          <a:p>
            <a:r>
              <a:rPr lang="ru-RU" sz="2200" smtClean="0">
                <a:latin typeface="Times New Roman" pitchFamily="18" charset="0"/>
                <a:cs typeface="Times New Roman" pitchFamily="18" charset="0"/>
              </a:rPr>
              <a:t>Приведен расчет и выбор основного и вспомогательного оборудования, необходимого для осуществления процесса.</a:t>
            </a:r>
          </a:p>
          <a:p>
            <a:endParaRPr lang="ru-RU" sz="2200" smtClean="0">
              <a:latin typeface="Times New Roman" pitchFamily="18" charset="0"/>
              <a:cs typeface="Times New Roman" pitchFamily="18" charset="0"/>
            </a:endParaRPr>
          </a:p>
          <a:p>
            <a:endParaRPr lang="ru-RU" sz="2200" smtClean="0">
              <a:latin typeface="Times New Roman" pitchFamily="18" charset="0"/>
              <a:cs typeface="Times New Roman" pitchFamily="18" charset="0"/>
            </a:endParaRPr>
          </a:p>
        </p:txBody>
      </p:sp>
      <p:sp>
        <p:nvSpPr>
          <p:cNvPr id="5"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a:xfrm>
            <a:off x="612775" y="228600"/>
            <a:ext cx="8153400" cy="990600"/>
          </a:xfrm>
        </p:spPr>
        <p:txBody>
          <a:bodyPr/>
          <a:lstStyle/>
          <a:p>
            <a:r>
              <a:rPr lang="ru-RU" smtClean="0">
                <a:latin typeface="Times New Roman" pitchFamily="18" charset="0"/>
                <a:cs typeface="Times New Roman" pitchFamily="18" charset="0"/>
              </a:rPr>
              <a:t>9. Список литературы</a:t>
            </a:r>
          </a:p>
        </p:txBody>
      </p:sp>
      <p:sp>
        <p:nvSpPr>
          <p:cNvPr id="4" name="Содержимое 3"/>
          <p:cNvSpPr>
            <a:spLocks noGrp="1"/>
          </p:cNvSpPr>
          <p:nvPr>
            <p:ph sz="quarter" idx="1"/>
          </p:nvPr>
        </p:nvSpPr>
        <p:spPr>
          <a:xfrm>
            <a:off x="142875" y="1600200"/>
            <a:ext cx="8786813" cy="5043488"/>
          </a:xfrm>
        </p:spPr>
        <p:txBody>
          <a:bodyPr>
            <a:normAutofit lnSpcReduction="10000"/>
          </a:bodyPr>
          <a:lstStyle/>
          <a:p>
            <a:pPr marL="514350" indent="-514350" fontAlgn="auto">
              <a:spcBef>
                <a:spcPts val="0"/>
              </a:spcBef>
              <a:spcAft>
                <a:spcPts val="0"/>
              </a:spcAft>
              <a:buFont typeface="+mj-lt"/>
              <a:buAutoNum type="arabicPeriod"/>
              <a:defRPr/>
            </a:pPr>
            <a:r>
              <a:rPr lang="ru-RU" sz="2200" dirty="0" smtClean="0">
                <a:latin typeface="Times New Roman" pitchFamily="18" charset="0"/>
                <a:cs typeface="Times New Roman" pitchFamily="18" charset="0"/>
              </a:rPr>
              <a:t>Бортников В. Г. Производство изделий из пластических масс: Учебное пособие для вузов в трех томах. Том 3. Проектирование и расчет технологической оснастки. Казань: Дом печати, 2004. – 311с.</a:t>
            </a:r>
          </a:p>
          <a:p>
            <a:pPr marL="514350" indent="-514350" fontAlgn="auto">
              <a:spcBef>
                <a:spcPts val="0"/>
              </a:spcBef>
              <a:spcAft>
                <a:spcPts val="0"/>
              </a:spcAft>
              <a:buFont typeface="+mj-lt"/>
              <a:buAutoNum type="arabicPeriod"/>
              <a:defRPr/>
            </a:pPr>
            <a:r>
              <a:rPr lang="ru-RU" sz="2200" dirty="0" smtClean="0">
                <a:latin typeface="Times New Roman" pitchFamily="18" charset="0"/>
                <a:cs typeface="Times New Roman" pitchFamily="18" charset="0"/>
              </a:rPr>
              <a:t>Брагинский В. А. Точное литье изделий из пластмасс. Л.: Изд-во Химия, 1977. – 110 с.</a:t>
            </a:r>
          </a:p>
          <a:p>
            <a:pPr marL="514350" indent="-514350" fontAlgn="auto">
              <a:spcBef>
                <a:spcPts val="0"/>
              </a:spcBef>
              <a:spcAft>
                <a:spcPts val="0"/>
              </a:spcAft>
              <a:buFont typeface="+mj-lt"/>
              <a:buAutoNum type="arabicPeriod"/>
              <a:defRPr/>
            </a:pPr>
            <a:r>
              <a:rPr lang="ru-RU" sz="2200" dirty="0" smtClean="0">
                <a:latin typeface="Times New Roman" pitchFamily="18" charset="0"/>
                <a:cs typeface="Times New Roman" pitchFamily="18" charset="0"/>
              </a:rPr>
              <a:t>ГОСТ 16338-85. Полиэтилен низкого давления. Технические условия. М., Изд-во стандартов, 1985. – 34 с.</a:t>
            </a:r>
          </a:p>
          <a:p>
            <a:pPr marL="514350" indent="-514350" fontAlgn="auto">
              <a:spcBef>
                <a:spcPts val="0"/>
              </a:spcBef>
              <a:spcAft>
                <a:spcPts val="0"/>
              </a:spcAft>
              <a:buFont typeface="+mj-lt"/>
              <a:buAutoNum type="arabicPeriod"/>
              <a:defRPr/>
            </a:pPr>
            <a:r>
              <a:rPr lang="ru-RU" sz="2200" dirty="0" smtClean="0">
                <a:latin typeface="Times New Roman" pitchFamily="18" charset="0"/>
                <a:cs typeface="Times New Roman" pitchFamily="18" charset="0"/>
              </a:rPr>
              <a:t>ГОСТ Р 51958-2002. Средства укупорочные полимерные. Общие технические условия. М.: Изд-во стандартов, 2002. – 17с.</a:t>
            </a:r>
          </a:p>
          <a:p>
            <a:pPr marL="514350" indent="-514350" fontAlgn="auto">
              <a:spcBef>
                <a:spcPts val="0"/>
              </a:spcBef>
              <a:spcAft>
                <a:spcPts val="0"/>
              </a:spcAft>
              <a:buFont typeface="+mj-lt"/>
              <a:buAutoNum type="arabicPeriod"/>
              <a:defRPr/>
            </a:pPr>
            <a:r>
              <a:rPr lang="ru-RU" sz="2200" dirty="0" smtClean="0">
                <a:latin typeface="Times New Roman" pitchFamily="18" charset="0"/>
                <a:cs typeface="Times New Roman" pitchFamily="18" charset="0"/>
              </a:rPr>
              <a:t>ГОСТ 32626-2014. Средства укупорочные полимерные. Общие технические условия. М.: </a:t>
            </a:r>
            <a:r>
              <a:rPr lang="ru-RU" sz="2200" dirty="0" err="1" smtClean="0">
                <a:latin typeface="Times New Roman" pitchFamily="18" charset="0"/>
                <a:cs typeface="Times New Roman" pitchFamily="18" charset="0"/>
              </a:rPr>
              <a:t>Стандартинформ</a:t>
            </a:r>
            <a:r>
              <a:rPr lang="ru-RU" sz="2200" dirty="0" smtClean="0">
                <a:latin typeface="Times New Roman" pitchFamily="18" charset="0"/>
                <a:cs typeface="Times New Roman" pitchFamily="18" charset="0"/>
              </a:rPr>
              <a:t>, 2016. – 17с.</a:t>
            </a:r>
          </a:p>
          <a:p>
            <a:pPr marL="514350" indent="-514350" fontAlgn="auto">
              <a:spcBef>
                <a:spcPts val="0"/>
              </a:spcBef>
              <a:spcAft>
                <a:spcPts val="0"/>
              </a:spcAft>
              <a:buFont typeface="+mj-lt"/>
              <a:buAutoNum type="arabicPeriod"/>
              <a:defRPr/>
            </a:pPr>
            <a:r>
              <a:rPr lang="ru-RU" sz="2200" dirty="0" err="1" smtClean="0">
                <a:latin typeface="Times New Roman" pitchFamily="18" charset="0"/>
                <a:cs typeface="Times New Roman" pitchFamily="18" charset="0"/>
              </a:rPr>
              <a:t>Завгородний</a:t>
            </a:r>
            <a:r>
              <a:rPr lang="ru-RU" sz="2200" dirty="0" smtClean="0">
                <a:latin typeface="Times New Roman" pitchFamily="18" charset="0"/>
                <a:cs typeface="Times New Roman" pitchFamily="18" charset="0"/>
              </a:rPr>
              <a:t> В. К., </a:t>
            </a:r>
            <a:r>
              <a:rPr lang="ru-RU" sz="2200" dirty="0" err="1" smtClean="0">
                <a:latin typeface="Times New Roman" pitchFamily="18" charset="0"/>
                <a:cs typeface="Times New Roman" pitchFamily="18" charset="0"/>
              </a:rPr>
              <a:t>Калинчев</a:t>
            </a:r>
            <a:r>
              <a:rPr lang="ru-RU" sz="2200" dirty="0" smtClean="0">
                <a:latin typeface="Times New Roman" pitchFamily="18" charset="0"/>
                <a:cs typeface="Times New Roman" pitchFamily="18" charset="0"/>
              </a:rPr>
              <a:t> Э. Л.; </a:t>
            </a:r>
            <a:r>
              <a:rPr lang="ru-RU" sz="2200" dirty="0" err="1" smtClean="0">
                <a:latin typeface="Times New Roman" pitchFamily="18" charset="0"/>
                <a:cs typeface="Times New Roman" pitchFamily="18" charset="0"/>
              </a:rPr>
              <a:t>Махаринский</a:t>
            </a:r>
            <a:r>
              <a:rPr lang="ru-RU" sz="2200" dirty="0" smtClean="0">
                <a:latin typeface="Times New Roman" pitchFamily="18" charset="0"/>
                <a:cs typeface="Times New Roman" pitchFamily="18" charset="0"/>
              </a:rPr>
              <a:t> Е. Г. Оборудование предприятий по переработке пластмасс. Л., Химия, 1972. – 464с.</a:t>
            </a:r>
          </a:p>
          <a:p>
            <a:pPr marL="514350" indent="-514350" fontAlgn="auto">
              <a:spcBef>
                <a:spcPts val="0"/>
              </a:spcBef>
              <a:spcAft>
                <a:spcPts val="0"/>
              </a:spcAft>
              <a:buFont typeface="+mj-lt"/>
              <a:buAutoNum type="arabicPeriod"/>
              <a:defRPr/>
            </a:pPr>
            <a:endParaRPr lang="ru-RU" sz="2200" dirty="0" smtClean="0">
              <a:latin typeface="Times New Roman" pitchFamily="18" charset="0"/>
              <a:cs typeface="Times New Roman" pitchFamily="18" charset="0"/>
            </a:endParaRPr>
          </a:p>
          <a:p>
            <a:pPr marL="514350" indent="-514350" fontAlgn="auto">
              <a:spcBef>
                <a:spcPts val="0"/>
              </a:spcBef>
              <a:spcAft>
                <a:spcPts val="0"/>
              </a:spcAft>
              <a:buFont typeface="+mj-lt"/>
              <a:buAutoNum type="arabicPeriod"/>
              <a:defRPr/>
            </a:pPr>
            <a:endParaRPr lang="ru-RU" sz="2200" dirty="0" smtClean="0">
              <a:latin typeface="Times New Roman" pitchFamily="18" charset="0"/>
              <a:cs typeface="Times New Roman" pitchFamily="18" charset="0"/>
            </a:endParaRPr>
          </a:p>
          <a:p>
            <a:pPr marL="514350" indent="-514350" fontAlgn="auto">
              <a:spcAft>
                <a:spcPts val="0"/>
              </a:spcAft>
              <a:buFont typeface="+mj-lt"/>
              <a:buAutoNum type="arabicPeriod"/>
              <a:defRPr/>
            </a:pPr>
            <a:endParaRPr lang="ru-RU" sz="2200" dirty="0" smtClean="0">
              <a:latin typeface="Times New Roman" pitchFamily="18" charset="0"/>
              <a:cs typeface="Times New Roman" pitchFamily="18" charset="0"/>
            </a:endParaRPr>
          </a:p>
          <a:p>
            <a:pPr marL="514350" indent="-514350" fontAlgn="auto">
              <a:spcAft>
                <a:spcPts val="0"/>
              </a:spcAft>
              <a:buFont typeface="+mj-lt"/>
              <a:buAutoNum type="arabicPeriod"/>
              <a:defRPr/>
            </a:pPr>
            <a:endParaRPr lang="ru-RU" sz="2200" dirty="0" smtClean="0">
              <a:latin typeface="Times New Roman" pitchFamily="18" charset="0"/>
              <a:cs typeface="Times New Roman" pitchFamily="18" charset="0"/>
            </a:endParaRPr>
          </a:p>
          <a:p>
            <a:pPr marL="514350" indent="-514350" fontAlgn="auto">
              <a:spcAft>
                <a:spcPts val="0"/>
              </a:spcAft>
              <a:buFont typeface="+mj-lt"/>
              <a:buAutoNum type="arabicPeriod"/>
              <a:defRPr/>
            </a:pPr>
            <a:endParaRPr lang="ru-RU" sz="2200" dirty="0" smtClean="0">
              <a:latin typeface="Times New Roman" pitchFamily="18" charset="0"/>
              <a:cs typeface="Times New Roman" pitchFamily="18" charset="0"/>
            </a:endParaRPr>
          </a:p>
          <a:p>
            <a:pPr marL="514350" indent="-514350" fontAlgn="auto">
              <a:spcAft>
                <a:spcPts val="0"/>
              </a:spcAft>
              <a:buFont typeface="+mj-lt"/>
              <a:buAutoNum type="arabicPeriod"/>
              <a:defRPr/>
            </a:pPr>
            <a:endParaRPr lang="ru-RU" dirty="0"/>
          </a:p>
        </p:txBody>
      </p:sp>
      <p:sp>
        <p:nvSpPr>
          <p:cNvPr id="5"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3"/>
          <p:cNvSpPr txBox="1">
            <a:spLocks/>
          </p:cNvSpPr>
          <p:nvPr/>
        </p:nvSpPr>
        <p:spPr>
          <a:xfrm>
            <a:off x="142875" y="214313"/>
            <a:ext cx="8786813" cy="6643687"/>
          </a:xfrm>
          <a:prstGeom prst="rect">
            <a:avLst/>
          </a:prstGeom>
        </p:spPr>
        <p:txBody>
          <a:bodyPr>
            <a:normAutofit lnSpcReduction="10000"/>
          </a:bodyPr>
          <a:lstStyle/>
          <a:p>
            <a:pPr marL="514350" indent="-514350" fontAlgn="auto">
              <a:spcBef>
                <a:spcPts val="0"/>
              </a:spcBef>
              <a:spcAft>
                <a:spcPts val="0"/>
              </a:spcAft>
              <a:buClr>
                <a:schemeClr val="accent2"/>
              </a:buClr>
              <a:buSzPct val="60000"/>
              <a:buFont typeface="+mj-lt"/>
              <a:buAutoNum type="arabicPeriod" startAt="7"/>
              <a:defRPr/>
            </a:pPr>
            <a:r>
              <a:rPr lang="ru-RU" sz="2200" dirty="0">
                <a:latin typeface="Times New Roman" pitchFamily="18" charset="0"/>
                <a:cs typeface="Times New Roman" pitchFamily="18" charset="0"/>
              </a:rPr>
              <a:t>Киреев В.В. Высокомолекулярные соединения. М. – Высшая школа, 1992. – 512 с.</a:t>
            </a:r>
          </a:p>
          <a:p>
            <a:pPr marL="514350" indent="-514350" fontAlgn="auto">
              <a:spcBef>
                <a:spcPts val="0"/>
              </a:spcBef>
              <a:spcAft>
                <a:spcPts val="0"/>
              </a:spcAft>
              <a:buClr>
                <a:schemeClr val="accent2"/>
              </a:buClr>
              <a:buSzPct val="60000"/>
              <a:buFont typeface="+mj-lt"/>
              <a:buAutoNum type="arabicPeriod" startAt="7"/>
              <a:defRPr/>
            </a:pPr>
            <a:r>
              <a:rPr lang="ru-RU" sz="2200" dirty="0">
                <a:latin typeface="Times New Roman" pitchFamily="18" charset="0"/>
                <a:cs typeface="Times New Roman" pitchFamily="18" charset="0"/>
              </a:rPr>
              <a:t>Кудрявцева З. А., Панов Ю. Т. Методические указания к выполнению курсового и дипломного проектов по теме «Проектирование производств по переработке пластмасс методом литья под давлением». Владимир: ВГТУ, 1996. – 40 с.</a:t>
            </a:r>
          </a:p>
          <a:p>
            <a:pPr marL="514350" indent="-514350" fontAlgn="auto">
              <a:spcBef>
                <a:spcPts val="0"/>
              </a:spcBef>
              <a:spcAft>
                <a:spcPts val="0"/>
              </a:spcAft>
              <a:buClr>
                <a:schemeClr val="accent2"/>
              </a:buClr>
              <a:buSzPct val="60000"/>
              <a:buFont typeface="+mj-lt"/>
              <a:buAutoNum type="arabicPeriod" startAt="7"/>
              <a:defRPr/>
            </a:pPr>
            <a:r>
              <a:rPr lang="ru-RU" sz="2200" dirty="0">
                <a:latin typeface="Times New Roman" pitchFamily="18" charset="0"/>
                <a:cs typeface="Times New Roman" pitchFamily="18" charset="0"/>
              </a:rPr>
              <a:t>Маврин А. А., </a:t>
            </a:r>
            <a:r>
              <a:rPr lang="ru-RU" sz="2200" dirty="0" err="1">
                <a:latin typeface="Times New Roman" pitchFamily="18" charset="0"/>
                <a:cs typeface="Times New Roman" pitchFamily="18" charset="0"/>
              </a:rPr>
              <a:t>Кобыличенко</a:t>
            </a:r>
            <a:r>
              <a:rPr lang="ru-RU" sz="2200" dirty="0">
                <a:latin typeface="Times New Roman" pitchFamily="18" charset="0"/>
                <a:cs typeface="Times New Roman" pitchFamily="18" charset="0"/>
              </a:rPr>
              <a:t> Д. В., Восторгов Б. Е. Возможности сокращения цикла литья под давлением термопластов [Текст] // Полимерные материалы. – 2015. – №10. – с. 8-12; </a:t>
            </a:r>
          </a:p>
          <a:p>
            <a:pPr marL="514350" indent="-514350" fontAlgn="auto">
              <a:spcBef>
                <a:spcPts val="0"/>
              </a:spcBef>
              <a:spcAft>
                <a:spcPts val="0"/>
              </a:spcAft>
              <a:buClr>
                <a:schemeClr val="accent2"/>
              </a:buClr>
              <a:buSzPct val="60000"/>
              <a:buFont typeface="+mj-lt"/>
              <a:buAutoNum type="arabicPeriod" startAt="7"/>
              <a:defRPr/>
            </a:pPr>
            <a:r>
              <a:rPr lang="ru-RU" sz="2200" dirty="0">
                <a:latin typeface="Times New Roman" pitchFamily="18" charset="0"/>
                <a:cs typeface="Times New Roman" pitchFamily="18" charset="0"/>
              </a:rPr>
              <a:t>Оленев Б. А., Мордкович Е. М., Калошин В. Ф. Проектирование производств по переработке пластических масс. М.: Химия, 1982. –  256 с.</a:t>
            </a:r>
          </a:p>
          <a:p>
            <a:pPr marL="514350" indent="-514350" fontAlgn="auto">
              <a:spcBef>
                <a:spcPts val="0"/>
              </a:spcBef>
              <a:spcAft>
                <a:spcPts val="0"/>
              </a:spcAft>
              <a:buClr>
                <a:schemeClr val="accent2"/>
              </a:buClr>
              <a:buSzPct val="60000"/>
              <a:buFont typeface="+mj-lt"/>
              <a:buAutoNum type="arabicPeriod" startAt="7"/>
              <a:defRPr/>
            </a:pPr>
            <a:r>
              <a:rPr lang="ru-RU" sz="2200" dirty="0">
                <a:latin typeface="Times New Roman" pitchFamily="18" charset="0"/>
                <a:cs typeface="Times New Roman" pitchFamily="18" charset="0"/>
              </a:rPr>
              <a:t>Патент </a:t>
            </a:r>
            <a:r>
              <a:rPr lang="en-US" sz="2200" dirty="0">
                <a:latin typeface="Times New Roman" pitchFamily="18" charset="0"/>
                <a:cs typeface="Times New Roman" pitchFamily="18" charset="0"/>
              </a:rPr>
              <a:t>EP </a:t>
            </a:r>
            <a:r>
              <a:rPr lang="ru-RU" sz="2200" dirty="0">
                <a:latin typeface="Times New Roman" pitchFamily="18" charset="0"/>
                <a:cs typeface="Times New Roman" pitchFamily="18" charset="0"/>
              </a:rPr>
              <a:t>14200666.7, 30.12.2014</a:t>
            </a:r>
          </a:p>
          <a:p>
            <a:pPr marL="514350" indent="-514350" fontAlgn="auto">
              <a:spcBef>
                <a:spcPts val="0"/>
              </a:spcBef>
              <a:spcAft>
                <a:spcPts val="0"/>
              </a:spcAft>
              <a:buClr>
                <a:schemeClr val="accent2"/>
              </a:buClr>
              <a:buSzPct val="60000"/>
              <a:defRPr/>
            </a:pPr>
            <a:r>
              <a:rPr lang="ru-RU" sz="2200" dirty="0">
                <a:latin typeface="Times New Roman" pitchFamily="18" charset="0"/>
                <a:cs typeface="Times New Roman" pitchFamily="18" charset="0"/>
              </a:rPr>
              <a:t>        </a:t>
            </a:r>
            <a:r>
              <a:rPr lang="en-US" sz="2200" dirty="0">
                <a:latin typeface="Times New Roman" pitchFamily="18" charset="0"/>
                <a:cs typeface="Times New Roman" pitchFamily="18" charset="0"/>
              </a:rPr>
              <a:t>HDPE</a:t>
            </a:r>
            <a:r>
              <a:rPr lang="ru-RU" sz="2200" dirty="0">
                <a:latin typeface="Times New Roman" pitchFamily="18" charset="0"/>
                <a:cs typeface="Times New Roman" pitchFamily="18" charset="0"/>
              </a:rPr>
              <a:t> // Патент Европы №3040375 </a:t>
            </a:r>
            <a:r>
              <a:rPr lang="en-US" sz="2200" dirty="0">
                <a:latin typeface="Times New Roman" pitchFamily="18" charset="0"/>
                <a:cs typeface="Times New Roman" pitchFamily="18" charset="0"/>
              </a:rPr>
              <a:t>A</a:t>
            </a:r>
            <a:r>
              <a:rPr lang="ru-RU" sz="2200" dirty="0">
                <a:latin typeface="Times New Roman" pitchFamily="18" charset="0"/>
                <a:cs typeface="Times New Roman" pitchFamily="18" charset="0"/>
              </a:rPr>
              <a:t>1. 2016. </a:t>
            </a:r>
            <a:r>
              <a:rPr lang="ru-RU" sz="2200" dirty="0" err="1">
                <a:latin typeface="Times New Roman" pitchFamily="18" charset="0"/>
                <a:cs typeface="Times New Roman" pitchFamily="18" charset="0"/>
              </a:rPr>
              <a:t>Бюл</a:t>
            </a:r>
            <a:r>
              <a:rPr lang="ru-RU" sz="2200" dirty="0">
                <a:latin typeface="Times New Roman" pitchFamily="18" charset="0"/>
                <a:cs typeface="Times New Roman" pitchFamily="18" charset="0"/>
              </a:rPr>
              <a:t>. № 27. / </a:t>
            </a:r>
            <a:r>
              <a:rPr lang="en-US" sz="2200" dirty="0">
                <a:latin typeface="Times New Roman" pitchFamily="18" charset="0"/>
                <a:cs typeface="Times New Roman" pitchFamily="18" charset="0"/>
              </a:rPr>
              <a:t>Abu Dhabi Polymers Co</a:t>
            </a:r>
            <a:r>
              <a:rPr lang="ru-RU" sz="2200" dirty="0">
                <a:latin typeface="Times New Roman" pitchFamily="18" charset="0"/>
                <a:cs typeface="Times New Roman" pitchFamily="18" charset="0"/>
              </a:rPr>
              <a:t>. </a:t>
            </a:r>
            <a:r>
              <a:rPr lang="en-US" sz="2200" dirty="0">
                <a:latin typeface="Times New Roman" pitchFamily="18" charset="0"/>
                <a:cs typeface="Times New Roman" pitchFamily="18" charset="0"/>
              </a:rPr>
              <a:t>Ltd (</a:t>
            </a:r>
            <a:r>
              <a:rPr lang="en-US" sz="2200" dirty="0" err="1">
                <a:latin typeface="Times New Roman" pitchFamily="18" charset="0"/>
                <a:cs typeface="Times New Roman" pitchFamily="18" charset="0"/>
              </a:rPr>
              <a:t>Borouge</a:t>
            </a:r>
            <a:r>
              <a:rPr lang="en-US" sz="2200" dirty="0">
                <a:latin typeface="Times New Roman" pitchFamily="18" charset="0"/>
                <a:cs typeface="Times New Roman" pitchFamily="18" charset="0"/>
              </a:rPr>
              <a:t>) LLC.</a:t>
            </a:r>
            <a:endParaRPr lang="ru-RU" sz="2200" dirty="0">
              <a:latin typeface="Times New Roman" pitchFamily="18" charset="0"/>
              <a:cs typeface="Times New Roman" pitchFamily="18" charset="0"/>
            </a:endParaRPr>
          </a:p>
          <a:p>
            <a:pPr marL="514350" indent="-514350" fontAlgn="auto">
              <a:spcBef>
                <a:spcPts val="0"/>
              </a:spcBef>
              <a:spcAft>
                <a:spcPts val="0"/>
              </a:spcAft>
              <a:buClr>
                <a:schemeClr val="accent2"/>
              </a:buClr>
              <a:buSzPct val="60000"/>
              <a:buFont typeface="+mj-lt"/>
              <a:buAutoNum type="arabicPeriod" startAt="12"/>
              <a:defRPr/>
            </a:pPr>
            <a:r>
              <a:rPr lang="ru-RU" sz="2200" dirty="0">
                <a:latin typeface="Times New Roman" pitchFamily="18" charset="0"/>
                <a:cs typeface="Times New Roman" pitchFamily="18" charset="0"/>
              </a:rPr>
              <a:t>Патент РФ 2006111681/11, 10.04.2006</a:t>
            </a:r>
          </a:p>
          <a:p>
            <a:pPr marL="514350" indent="-514350" fontAlgn="auto">
              <a:spcBef>
                <a:spcPts val="0"/>
              </a:spcBef>
              <a:spcAft>
                <a:spcPts val="0"/>
              </a:spcAft>
              <a:buClr>
                <a:schemeClr val="accent2"/>
              </a:buClr>
              <a:buSzPct val="60000"/>
              <a:defRPr/>
            </a:pPr>
            <a:r>
              <a:rPr lang="ru-RU" sz="2200" dirty="0">
                <a:latin typeface="Times New Roman" pitchFamily="18" charset="0"/>
                <a:cs typeface="Times New Roman" pitchFamily="18" charset="0"/>
              </a:rPr>
              <a:t>        Устройство пневмотранспорта сыпучих материалов // Патент РФ №2316463 С1. 2008. </a:t>
            </a:r>
            <a:r>
              <a:rPr lang="ru-RU" sz="2200" dirty="0" err="1">
                <a:latin typeface="Times New Roman" pitchFamily="18" charset="0"/>
                <a:cs typeface="Times New Roman" pitchFamily="18" charset="0"/>
              </a:rPr>
              <a:t>Бюл</a:t>
            </a:r>
            <a:r>
              <a:rPr lang="ru-RU" sz="2200" dirty="0">
                <a:latin typeface="Times New Roman" pitchFamily="18" charset="0"/>
                <a:cs typeface="Times New Roman" pitchFamily="18" charset="0"/>
              </a:rPr>
              <a:t>. № 2. / Государственное образовательное учреждение высшего профессионального образования «Уральский государственный технический университет».</a:t>
            </a:r>
          </a:p>
          <a:p>
            <a:pPr marL="514350" indent="-514350" fontAlgn="auto">
              <a:spcBef>
                <a:spcPts val="0"/>
              </a:spcBef>
              <a:spcAft>
                <a:spcPts val="0"/>
              </a:spcAft>
              <a:buClr>
                <a:schemeClr val="accent2"/>
              </a:buClr>
              <a:buSzPct val="60000"/>
              <a:buFont typeface="+mj-lt"/>
              <a:buAutoNum type="arabicPeriod" startAt="12"/>
              <a:defRPr/>
            </a:pPr>
            <a:endParaRPr lang="ru-RU" sz="2200" dirty="0">
              <a:latin typeface="Times New Roman" pitchFamily="18" charset="0"/>
              <a:cs typeface="Times New Roman" pitchFamily="18" charset="0"/>
            </a:endParaRPr>
          </a:p>
          <a:p>
            <a:pPr marL="514350" indent="-514350" fontAlgn="auto">
              <a:spcBef>
                <a:spcPts val="0"/>
              </a:spcBef>
              <a:spcAft>
                <a:spcPts val="0"/>
              </a:spcAft>
              <a:buClr>
                <a:schemeClr val="accent2"/>
              </a:buClr>
              <a:buSzPct val="60000"/>
              <a:buFont typeface="+mj-lt"/>
              <a:buAutoNum type="arabicPeriod" startAt="7"/>
              <a:defRPr/>
            </a:pPr>
            <a:endParaRPr lang="ru-RU" sz="2400" dirty="0">
              <a:latin typeface="+mn-lt"/>
            </a:endParaRPr>
          </a:p>
          <a:p>
            <a:pPr marL="514350" indent="-514350" fontAlgn="auto">
              <a:spcBef>
                <a:spcPts val="0"/>
              </a:spcBef>
              <a:spcAft>
                <a:spcPts val="0"/>
              </a:spcAft>
              <a:buClr>
                <a:schemeClr val="accent2"/>
              </a:buClr>
              <a:buSzPct val="60000"/>
              <a:buFont typeface="+mj-lt"/>
              <a:buAutoNum type="arabicPeriod" startAt="7"/>
              <a:defRPr/>
            </a:pPr>
            <a:endParaRPr lang="ru-RU" sz="2200" dirty="0">
              <a:latin typeface="Times New Roman" pitchFamily="18" charset="0"/>
              <a:cs typeface="Times New Roman" pitchFamily="18" charset="0"/>
            </a:endParaRPr>
          </a:p>
          <a:p>
            <a:pPr marL="514350" indent="-514350" fontAlgn="auto">
              <a:spcBef>
                <a:spcPts val="0"/>
              </a:spcBef>
              <a:spcAft>
                <a:spcPts val="0"/>
              </a:spcAft>
              <a:buClr>
                <a:schemeClr val="accent2"/>
              </a:buClr>
              <a:buSzPct val="60000"/>
              <a:buFont typeface="+mj-lt"/>
              <a:buAutoNum type="arabicPeriod" startAt="7"/>
              <a:defRPr/>
            </a:pPr>
            <a:endParaRPr lang="ru-RU" sz="2200" dirty="0">
              <a:latin typeface="Times New Roman" pitchFamily="18" charset="0"/>
              <a:cs typeface="Times New Roman" pitchFamily="18" charset="0"/>
            </a:endParaRPr>
          </a:p>
          <a:p>
            <a:pPr marL="514350" indent="-514350" fontAlgn="auto">
              <a:spcBef>
                <a:spcPts val="700"/>
              </a:spcBef>
              <a:spcAft>
                <a:spcPts val="0"/>
              </a:spcAft>
              <a:buClr>
                <a:schemeClr val="accent2"/>
              </a:buClr>
              <a:buSzPct val="60000"/>
              <a:buFont typeface="+mj-lt"/>
              <a:buAutoNum type="arabicPeriod" startAt="7"/>
              <a:defRPr/>
            </a:pPr>
            <a:endParaRPr lang="ru-RU" sz="2200" dirty="0">
              <a:latin typeface="Times New Roman" pitchFamily="18" charset="0"/>
              <a:cs typeface="Times New Roman" pitchFamily="18" charset="0"/>
            </a:endParaRPr>
          </a:p>
          <a:p>
            <a:pPr marL="514350" indent="-514350" fontAlgn="auto">
              <a:spcBef>
                <a:spcPts val="700"/>
              </a:spcBef>
              <a:spcAft>
                <a:spcPts val="0"/>
              </a:spcAft>
              <a:buClr>
                <a:schemeClr val="accent2"/>
              </a:buClr>
              <a:buSzPct val="60000"/>
              <a:buFont typeface="+mj-lt"/>
              <a:buAutoNum type="arabicPeriod" startAt="7"/>
              <a:defRPr/>
            </a:pPr>
            <a:endParaRPr lang="ru-RU" sz="2200" dirty="0">
              <a:latin typeface="Times New Roman" pitchFamily="18" charset="0"/>
              <a:cs typeface="Times New Roman" pitchFamily="18" charset="0"/>
            </a:endParaRPr>
          </a:p>
          <a:p>
            <a:pPr marL="514350" indent="-514350" fontAlgn="auto">
              <a:spcBef>
                <a:spcPts val="700"/>
              </a:spcBef>
              <a:spcAft>
                <a:spcPts val="0"/>
              </a:spcAft>
              <a:buClr>
                <a:schemeClr val="accent2"/>
              </a:buClr>
              <a:buSzPct val="60000"/>
              <a:buFont typeface="+mj-lt"/>
              <a:buAutoNum type="arabicPeriod" startAt="7"/>
              <a:defRPr/>
            </a:pPr>
            <a:endParaRPr lang="ru-RU" sz="2200" dirty="0">
              <a:latin typeface="Times New Roman" pitchFamily="18" charset="0"/>
              <a:cs typeface="Times New Roman" pitchFamily="18" charset="0"/>
            </a:endParaRPr>
          </a:p>
          <a:p>
            <a:pPr marL="514350" indent="-514350" fontAlgn="auto">
              <a:spcBef>
                <a:spcPts val="700"/>
              </a:spcBef>
              <a:spcAft>
                <a:spcPts val="0"/>
              </a:spcAft>
              <a:buClr>
                <a:schemeClr val="accent2"/>
              </a:buClr>
              <a:buSzPct val="60000"/>
              <a:buFont typeface="+mj-lt"/>
              <a:buAutoNum type="arabicPeriod" startAt="7"/>
              <a:defRPr/>
            </a:pPr>
            <a:endParaRPr lang="ru-RU" sz="2900" dirty="0">
              <a:latin typeface="+mn-lt"/>
            </a:endParaRPr>
          </a:p>
        </p:txBody>
      </p:sp>
      <p:sp>
        <p:nvSpPr>
          <p:cNvPr id="4"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Содержимое 3"/>
          <p:cNvSpPr txBox="1">
            <a:spLocks/>
          </p:cNvSpPr>
          <p:nvPr/>
        </p:nvSpPr>
        <p:spPr bwMode="auto">
          <a:xfrm>
            <a:off x="142875" y="214313"/>
            <a:ext cx="8786813" cy="6643687"/>
          </a:xfrm>
          <a:prstGeom prst="rect">
            <a:avLst/>
          </a:prstGeom>
          <a:noFill/>
          <a:ln w="9525">
            <a:noFill/>
            <a:miter lim="800000"/>
            <a:headEnd/>
            <a:tailEnd/>
          </a:ln>
        </p:spPr>
        <p:txBody>
          <a:bodyPr/>
          <a:lstStyle/>
          <a:p>
            <a:pPr marL="514350" indent="-514350">
              <a:buClr>
                <a:schemeClr val="accent2"/>
              </a:buClr>
              <a:buSzPct val="60000"/>
              <a:buFont typeface="Tw Cen MT" pitchFamily="34" charset="0"/>
              <a:buAutoNum type="arabicPeriod" startAt="13"/>
            </a:pPr>
            <a:r>
              <a:rPr lang="ru-RU" sz="2200">
                <a:latin typeface="Times New Roman" pitchFamily="18" charset="0"/>
                <a:cs typeface="Times New Roman" pitchFamily="18" charset="0"/>
              </a:rPr>
              <a:t>Соколов М. В., Клинков А. С., Ефремов О. В. и др. Автоматизированное проектирование и расчет. М.: Изд-во Машиностроение, 2004. – 205 с.</a:t>
            </a:r>
          </a:p>
          <a:p>
            <a:pPr marL="514350" indent="-514350">
              <a:buClr>
                <a:schemeClr val="accent2"/>
              </a:buClr>
              <a:buSzPct val="60000"/>
              <a:buFont typeface="Tw Cen MT" pitchFamily="34" charset="0"/>
              <a:buAutoNum type="arabicPeriod" startAt="13"/>
            </a:pPr>
            <a:r>
              <a:rPr lang="ru-RU" sz="2200">
                <a:latin typeface="Times New Roman" pitchFamily="18" charset="0"/>
                <a:cs typeface="Times New Roman" pitchFamily="18" charset="0"/>
              </a:rPr>
              <a:t>Шур А. М. Высокомолекулярные соединения. М.: Химия, 1981. – 655с.</a:t>
            </a:r>
          </a:p>
          <a:p>
            <a:pPr marL="514350" indent="-514350">
              <a:buClr>
                <a:schemeClr val="accent2"/>
              </a:buClr>
              <a:buSzPct val="60000"/>
              <a:buFont typeface="Tw Cen MT" pitchFamily="34" charset="0"/>
              <a:buAutoNum type="arabicPeriod" startAt="13"/>
            </a:pPr>
            <a:r>
              <a:rPr lang="ru-RU" sz="2200">
                <a:latin typeface="Times New Roman" pitchFamily="18" charset="0"/>
                <a:cs typeface="Times New Roman" pitchFamily="18" charset="0"/>
              </a:rPr>
              <a:t>Энциклопедия полимеров. Т. 1,2,3. М.: Советская энциклопедия, 1977.</a:t>
            </a:r>
          </a:p>
          <a:p>
            <a:pPr marL="514350" indent="-514350">
              <a:buClr>
                <a:schemeClr val="accent2"/>
              </a:buClr>
              <a:buSzPct val="60000"/>
              <a:buFont typeface="Tw Cen MT" pitchFamily="34" charset="0"/>
              <a:buAutoNum type="arabicPeriod" startAt="12"/>
            </a:pPr>
            <a:endParaRPr lang="ru-RU" sz="2200">
              <a:latin typeface="Times New Roman" pitchFamily="18" charset="0"/>
              <a:cs typeface="Times New Roman" pitchFamily="18" charset="0"/>
            </a:endParaRPr>
          </a:p>
          <a:p>
            <a:pPr marL="514350" indent="-514350">
              <a:buClr>
                <a:schemeClr val="accent2"/>
              </a:buClr>
              <a:buSzPct val="60000"/>
              <a:buFont typeface="Tw Cen MT" pitchFamily="34" charset="0"/>
              <a:buAutoNum type="arabicPeriod" startAt="7"/>
            </a:pPr>
            <a:endParaRPr lang="ru-RU" sz="2400">
              <a:latin typeface="Calibri" pitchFamily="34" charset="0"/>
            </a:endParaRPr>
          </a:p>
          <a:p>
            <a:pPr marL="514350" indent="-514350">
              <a:buClr>
                <a:schemeClr val="accent2"/>
              </a:buClr>
              <a:buSzPct val="60000"/>
              <a:buFont typeface="Tw Cen MT" pitchFamily="34" charset="0"/>
              <a:buAutoNum type="arabicPeriod" startAt="7"/>
            </a:pPr>
            <a:endParaRPr lang="ru-RU" sz="2200">
              <a:latin typeface="Times New Roman" pitchFamily="18" charset="0"/>
              <a:cs typeface="Times New Roman" pitchFamily="18" charset="0"/>
            </a:endParaRPr>
          </a:p>
          <a:p>
            <a:pPr marL="514350" indent="-514350">
              <a:buClr>
                <a:schemeClr val="accent2"/>
              </a:buClr>
              <a:buSzPct val="60000"/>
              <a:buFont typeface="Tw Cen MT" pitchFamily="34" charset="0"/>
              <a:buAutoNum type="arabicPeriod" startAt="7"/>
            </a:pPr>
            <a:endParaRPr lang="ru-RU" sz="2200">
              <a:latin typeface="Times New Roman" pitchFamily="18" charset="0"/>
              <a:cs typeface="Times New Roman" pitchFamily="18" charset="0"/>
            </a:endParaRPr>
          </a:p>
          <a:p>
            <a:pPr marL="514350" indent="-514350">
              <a:spcBef>
                <a:spcPts val="700"/>
              </a:spcBef>
              <a:buClr>
                <a:schemeClr val="accent2"/>
              </a:buClr>
              <a:buSzPct val="60000"/>
              <a:buFont typeface="Tw Cen MT" pitchFamily="34" charset="0"/>
              <a:buAutoNum type="arabicPeriod" startAt="7"/>
            </a:pPr>
            <a:endParaRPr lang="ru-RU" sz="2200">
              <a:latin typeface="Times New Roman" pitchFamily="18" charset="0"/>
              <a:cs typeface="Times New Roman" pitchFamily="18" charset="0"/>
            </a:endParaRPr>
          </a:p>
          <a:p>
            <a:pPr marL="514350" indent="-514350">
              <a:spcBef>
                <a:spcPts val="700"/>
              </a:spcBef>
              <a:buClr>
                <a:schemeClr val="accent2"/>
              </a:buClr>
              <a:buSzPct val="60000"/>
              <a:buFont typeface="Tw Cen MT" pitchFamily="34" charset="0"/>
              <a:buAutoNum type="arabicPeriod" startAt="7"/>
            </a:pPr>
            <a:endParaRPr lang="ru-RU" sz="2200">
              <a:latin typeface="Times New Roman" pitchFamily="18" charset="0"/>
              <a:cs typeface="Times New Roman" pitchFamily="18" charset="0"/>
            </a:endParaRPr>
          </a:p>
          <a:p>
            <a:pPr marL="514350" indent="-514350">
              <a:spcBef>
                <a:spcPts val="700"/>
              </a:spcBef>
              <a:buClr>
                <a:schemeClr val="accent2"/>
              </a:buClr>
              <a:buSzPct val="60000"/>
              <a:buFont typeface="Tw Cen MT" pitchFamily="34" charset="0"/>
              <a:buAutoNum type="arabicPeriod" startAt="7"/>
            </a:pPr>
            <a:endParaRPr lang="ru-RU" sz="2200">
              <a:latin typeface="Times New Roman" pitchFamily="18" charset="0"/>
              <a:cs typeface="Times New Roman" pitchFamily="18" charset="0"/>
            </a:endParaRPr>
          </a:p>
          <a:p>
            <a:pPr marL="514350" indent="-514350">
              <a:spcBef>
                <a:spcPts val="700"/>
              </a:spcBef>
              <a:buClr>
                <a:schemeClr val="accent2"/>
              </a:buClr>
              <a:buSzPct val="60000"/>
              <a:buFont typeface="Tw Cen MT" pitchFamily="34" charset="0"/>
              <a:buAutoNum type="arabicPeriod" startAt="7"/>
            </a:pPr>
            <a:endParaRPr lang="ru-RU" sz="2900">
              <a:latin typeface="Calibri" pitchFamily="34" charset="0"/>
            </a:endParaRPr>
          </a:p>
        </p:txBody>
      </p:sp>
      <p:sp>
        <p:nvSpPr>
          <p:cNvPr id="4"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612775" y="228600"/>
            <a:ext cx="8153400" cy="990600"/>
          </a:xfrm>
        </p:spPr>
        <p:txBody>
          <a:bodyPr/>
          <a:lstStyle/>
          <a:p>
            <a:r>
              <a:rPr lang="ru-RU" dirty="0" smtClean="0">
                <a:latin typeface="Times New Roman" pitchFamily="18" charset="0"/>
                <a:cs typeface="Times New Roman" pitchFamily="18" charset="0"/>
              </a:rPr>
              <a:t>1. Цель работы</a:t>
            </a:r>
          </a:p>
        </p:txBody>
      </p:sp>
      <p:sp>
        <p:nvSpPr>
          <p:cNvPr id="17410" name="Содержимое 2"/>
          <p:cNvSpPr>
            <a:spLocks noGrp="1"/>
          </p:cNvSpPr>
          <p:nvPr>
            <p:ph sz="quarter" idx="1"/>
          </p:nvPr>
        </p:nvSpPr>
        <p:spPr>
          <a:xfrm>
            <a:off x="612775" y="1600200"/>
            <a:ext cx="8153400" cy="4495800"/>
          </a:xfrm>
        </p:spPr>
        <p:txBody>
          <a:bodyPr/>
          <a:lstStyle/>
          <a:p>
            <a:r>
              <a:rPr lang="ru-RU" sz="2400" dirty="0" smtClean="0">
                <a:latin typeface="Times New Roman" pitchFamily="18" charset="0"/>
                <a:cs typeface="Times New Roman" pitchFamily="18" charset="0"/>
              </a:rPr>
              <a:t>Анализ аналоговых российских и зарубежных предприятий;</a:t>
            </a:r>
          </a:p>
          <a:p>
            <a:r>
              <a:rPr lang="ru-RU" sz="2400" dirty="0" smtClean="0">
                <a:latin typeface="Times New Roman" pitchFamily="18" charset="0"/>
                <a:cs typeface="Times New Roman" pitchFamily="18" charset="0"/>
              </a:rPr>
              <a:t>Изучение технической и патентной литературы;</a:t>
            </a:r>
          </a:p>
          <a:p>
            <a:r>
              <a:rPr lang="ru-RU" sz="2400" dirty="0" smtClean="0">
                <a:latin typeface="Times New Roman" pitchFamily="18" charset="0"/>
                <a:cs typeface="Times New Roman" pitchFamily="18" charset="0"/>
              </a:rPr>
              <a:t>Разработка технологической схемы производства;</a:t>
            </a:r>
          </a:p>
          <a:p>
            <a:r>
              <a:rPr lang="ru-RU" sz="2400" dirty="0" smtClean="0">
                <a:latin typeface="Times New Roman" pitchFamily="18" charset="0"/>
                <a:cs typeface="Times New Roman" pitchFamily="18" charset="0"/>
              </a:rPr>
              <a:t>Расчет материального баланса производства;</a:t>
            </a:r>
          </a:p>
          <a:p>
            <a:r>
              <a:rPr lang="ru-RU" sz="2400" dirty="0" smtClean="0">
                <a:latin typeface="Times New Roman" pitchFamily="18" charset="0"/>
                <a:cs typeface="Times New Roman" pitchFamily="18" charset="0"/>
              </a:rPr>
              <a:t>Выбор и расчет количества основного и вспомогательного оборудования, необходимого для обеспечения заданной производительности.</a:t>
            </a:r>
            <a:endParaRPr lang="ru-RU" sz="2400" dirty="0" smtClean="0"/>
          </a:p>
        </p:txBody>
      </p:sp>
      <p:sp>
        <p:nvSpPr>
          <p:cNvPr id="5"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1" i="0" u="none" strike="noStrike" kern="1200" cap="none" spc="0" normalizeH="0" baseline="0" noProof="0" dirty="0">
              <a:ln>
                <a:noFill/>
              </a:ln>
              <a:solidFill>
                <a:srgbClr val="FFFFFF"/>
              </a:solidFill>
              <a:effectLst/>
              <a:uLnTx/>
              <a:uFillTx/>
              <a:latin typeface="+mn-lt"/>
              <a:ea typeface="+mn-ea"/>
              <a:cs typeface="+mn-cs"/>
            </a:endParaRPr>
          </a:p>
        </p:txBody>
      </p:sp>
      <p:sp>
        <p:nvSpPr>
          <p:cNvPr id="8"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a:off x="612775" y="228600"/>
            <a:ext cx="8153400" cy="990600"/>
          </a:xfrm>
        </p:spPr>
        <p:txBody>
          <a:bodyPr/>
          <a:lstStyle/>
          <a:p>
            <a:r>
              <a:rPr lang="ru-RU" smtClean="0">
                <a:latin typeface="Times New Roman" pitchFamily="18" charset="0"/>
                <a:cs typeface="Times New Roman" pitchFamily="18" charset="0"/>
              </a:rPr>
              <a:t>2. Описание готовой продукции</a:t>
            </a:r>
          </a:p>
        </p:txBody>
      </p:sp>
      <p:sp>
        <p:nvSpPr>
          <p:cNvPr id="3" name="Содержимое 2"/>
          <p:cNvSpPr>
            <a:spLocks noGrp="1"/>
          </p:cNvSpPr>
          <p:nvPr>
            <p:ph sz="quarter" idx="1"/>
          </p:nvPr>
        </p:nvSpPr>
        <p:spPr>
          <a:xfrm>
            <a:off x="214313" y="1600200"/>
            <a:ext cx="8715375" cy="5257800"/>
          </a:xfrm>
        </p:spPr>
        <p:txBody>
          <a:bodyPr>
            <a:normAutofit/>
          </a:bodyPr>
          <a:lstStyle/>
          <a:p>
            <a:pPr marL="0" indent="319088">
              <a:lnSpc>
                <a:spcPct val="90000"/>
              </a:lnSpc>
              <a:buFont typeface="Wingdings" pitchFamily="2" charset="2"/>
              <a:buNone/>
            </a:pPr>
            <a:r>
              <a:rPr lang="ru-RU" sz="2200" smtClean="0">
                <a:latin typeface="Times New Roman" pitchFamily="18" charset="0"/>
                <a:cs typeface="Times New Roman" pitchFamily="18" charset="0"/>
              </a:rPr>
              <a:t>Проектируемое предприятие рассчитано на выпуск пластмассовых крышек для емкостей бытового назначения, активно использующихся, как в химической, так и в пищевой и медицинской промышленностях.</a:t>
            </a:r>
            <a:r>
              <a:rPr lang="ru-RU" sz="2200" smtClean="0"/>
              <a:t> </a:t>
            </a:r>
            <a:r>
              <a:rPr lang="ru-RU" sz="2200" smtClean="0">
                <a:latin typeface="Times New Roman" pitchFamily="18" charset="0"/>
                <a:cs typeface="Times New Roman" pitchFamily="18" charset="0"/>
              </a:rPr>
              <a:t>Производимая продукция должна обладать определенным набором физико-механических параметров:</a:t>
            </a:r>
          </a:p>
          <a:p>
            <a:pPr marL="0" indent="319088">
              <a:lnSpc>
                <a:spcPct val="90000"/>
              </a:lnSpc>
              <a:buFont typeface="Courier New" pitchFamily="49" charset="0"/>
              <a:buChar char="o"/>
            </a:pPr>
            <a:r>
              <a:rPr lang="ru-RU" sz="2200" smtClean="0">
                <a:latin typeface="Times New Roman" pitchFamily="18" charset="0"/>
                <a:cs typeface="Times New Roman" pitchFamily="18" charset="0"/>
              </a:rPr>
              <a:t>точность конструктивных размеров;</a:t>
            </a:r>
          </a:p>
          <a:p>
            <a:pPr marL="0" indent="319088">
              <a:lnSpc>
                <a:spcPct val="90000"/>
              </a:lnSpc>
              <a:buFont typeface="Courier New" pitchFamily="49" charset="0"/>
              <a:buChar char="o"/>
            </a:pPr>
            <a:r>
              <a:rPr lang="ru-RU" sz="2200" smtClean="0">
                <a:latin typeface="Times New Roman" pitchFamily="18" charset="0"/>
                <a:cs typeface="Times New Roman" pitchFamily="18" charset="0"/>
              </a:rPr>
              <a:t>прочность;</a:t>
            </a:r>
          </a:p>
          <a:p>
            <a:pPr marL="0" indent="319088">
              <a:lnSpc>
                <a:spcPct val="90000"/>
              </a:lnSpc>
              <a:buFont typeface="Courier New" pitchFamily="49" charset="0"/>
              <a:buChar char="o"/>
            </a:pPr>
            <a:r>
              <a:rPr lang="ru-RU" sz="2200" smtClean="0">
                <a:latin typeface="Times New Roman" pitchFamily="18" charset="0"/>
                <a:cs typeface="Times New Roman" pitchFamily="18" charset="0"/>
              </a:rPr>
              <a:t>эластичность; </a:t>
            </a:r>
          </a:p>
          <a:p>
            <a:pPr marL="0" indent="319088">
              <a:lnSpc>
                <a:spcPct val="90000"/>
              </a:lnSpc>
              <a:buFont typeface="Courier New" pitchFamily="49" charset="0"/>
              <a:buChar char="o"/>
            </a:pPr>
            <a:r>
              <a:rPr lang="ru-RU" sz="2200" smtClean="0">
                <a:latin typeface="Times New Roman" pitchFamily="18" charset="0"/>
                <a:cs typeface="Times New Roman" pitchFamily="18" charset="0"/>
              </a:rPr>
              <a:t>безопасность использования (не должна наносит вред здоровью конечного потребителя);</a:t>
            </a:r>
          </a:p>
          <a:p>
            <a:pPr marL="0" indent="319088">
              <a:lnSpc>
                <a:spcPct val="90000"/>
              </a:lnSpc>
              <a:buFont typeface="Courier New" pitchFamily="49" charset="0"/>
              <a:buChar char="o"/>
            </a:pPr>
            <a:r>
              <a:rPr lang="ru-RU" sz="2200" smtClean="0">
                <a:latin typeface="Times New Roman" pitchFamily="18" charset="0"/>
                <a:cs typeface="Times New Roman" pitchFamily="18" charset="0"/>
              </a:rPr>
              <a:t>стойкость к химически активным средам (к примеру, бытовой химии);</a:t>
            </a:r>
          </a:p>
          <a:p>
            <a:pPr marL="0" indent="319088">
              <a:lnSpc>
                <a:spcPct val="90000"/>
              </a:lnSpc>
              <a:buFont typeface="Courier New" pitchFamily="49" charset="0"/>
              <a:buChar char="o"/>
            </a:pPr>
            <a:r>
              <a:rPr lang="ru-RU" sz="2200" smtClean="0">
                <a:latin typeface="Times New Roman" pitchFamily="18" charset="0"/>
                <a:cs typeface="Times New Roman" pitchFamily="18" charset="0"/>
              </a:rPr>
              <a:t>простота в эксплуатации;</a:t>
            </a:r>
          </a:p>
          <a:p>
            <a:pPr marL="0" indent="319088">
              <a:lnSpc>
                <a:spcPct val="90000"/>
              </a:lnSpc>
              <a:buFont typeface="Courier New" pitchFamily="49" charset="0"/>
              <a:buChar char="o"/>
            </a:pPr>
            <a:r>
              <a:rPr lang="ru-RU" sz="2200" smtClean="0">
                <a:latin typeface="Times New Roman" pitchFamily="18" charset="0"/>
                <a:cs typeface="Times New Roman" pitchFamily="18" charset="0"/>
              </a:rPr>
              <a:t>эстетичность и др.</a:t>
            </a:r>
          </a:p>
          <a:p>
            <a:pPr marL="0" indent="319088">
              <a:lnSpc>
                <a:spcPct val="90000"/>
              </a:lnSpc>
              <a:buFont typeface="Wingdings" pitchFamily="2" charset="2"/>
              <a:buNone/>
            </a:pPr>
            <a:endParaRPr lang="ru-RU" sz="2200" smtClean="0">
              <a:latin typeface="Times New Roman" pitchFamily="18" charset="0"/>
              <a:cs typeface="Times New Roman" pitchFamily="18" charset="0"/>
            </a:endParaRPr>
          </a:p>
        </p:txBody>
      </p:sp>
      <p:sp>
        <p:nvSpPr>
          <p:cNvPr id="5"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a:xfrm>
            <a:off x="612775" y="228600"/>
            <a:ext cx="8153400" cy="990600"/>
          </a:xfrm>
        </p:spPr>
        <p:txBody>
          <a:bodyPr/>
          <a:lstStyle/>
          <a:p>
            <a:r>
              <a:rPr lang="ru-RU" smtClean="0">
                <a:latin typeface="Times New Roman" pitchFamily="18" charset="0"/>
                <a:cs typeface="Times New Roman" pitchFamily="18" charset="0"/>
              </a:rPr>
              <a:t>3. Эскизы изделий</a:t>
            </a:r>
          </a:p>
        </p:txBody>
      </p:sp>
      <p:sp>
        <p:nvSpPr>
          <p:cNvPr id="19458" name="Содержимое 2"/>
          <p:cNvSpPr>
            <a:spLocks noGrp="1"/>
          </p:cNvSpPr>
          <p:nvPr>
            <p:ph sz="quarter" idx="1"/>
          </p:nvPr>
        </p:nvSpPr>
        <p:spPr>
          <a:xfrm>
            <a:off x="0" y="5357813"/>
            <a:ext cx="9144000" cy="1071562"/>
          </a:xfrm>
        </p:spPr>
        <p:txBody>
          <a:bodyPr/>
          <a:lstStyle/>
          <a:p>
            <a:pPr algn="ctr">
              <a:buFont typeface="Wingdings" pitchFamily="2" charset="2"/>
              <a:buNone/>
            </a:pPr>
            <a:r>
              <a:rPr lang="ru-RU" sz="1900" dirty="0" smtClean="0">
                <a:latin typeface="Times New Roman" pitchFamily="18" charset="0"/>
                <a:cs typeface="Times New Roman" pitchFamily="18" charset="0"/>
              </a:rPr>
              <a:t>Рис. 1. Эскизы некоторых изделий, производимых на проектируемом предприятии:</a:t>
            </a:r>
          </a:p>
          <a:p>
            <a:pPr algn="ctr">
              <a:buFont typeface="Wingdings" pitchFamily="2" charset="2"/>
              <a:buNone/>
            </a:pPr>
            <a:r>
              <a:rPr lang="ru-RU" sz="1900" dirty="0" smtClean="0">
                <a:latin typeface="Times New Roman" pitchFamily="18" charset="0"/>
                <a:cs typeface="Times New Roman" pitchFamily="18" charset="0"/>
              </a:rPr>
              <a:t>а) – крышка КБН-1.1.01; б) – крышка КБН-2.2.01; в) – крышка КБН-7.1.01</a:t>
            </a:r>
          </a:p>
        </p:txBody>
      </p:sp>
      <p:pic>
        <p:nvPicPr>
          <p:cNvPr id="19459" name="Picture 2" descr="C:\Users\User\Desktop\1.jpg"/>
          <p:cNvPicPr>
            <a:picLocks noChangeAspect="1" noChangeArrowheads="1"/>
          </p:cNvPicPr>
          <p:nvPr/>
        </p:nvPicPr>
        <p:blipFill>
          <a:blip r:embed="rId2" cstate="print"/>
          <a:srcRect/>
          <a:stretch>
            <a:fillRect/>
          </a:stretch>
        </p:blipFill>
        <p:spPr bwMode="auto">
          <a:xfrm>
            <a:off x="285750" y="1785938"/>
            <a:ext cx="8643938" cy="3565525"/>
          </a:xfrm>
          <a:prstGeom prst="rect">
            <a:avLst/>
          </a:prstGeom>
          <a:noFill/>
          <a:ln w="9525">
            <a:noFill/>
            <a:miter lim="800000"/>
            <a:headEnd/>
            <a:tailEnd/>
          </a:ln>
        </p:spPr>
      </p:pic>
      <p:sp>
        <p:nvSpPr>
          <p:cNvPr id="6"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612775" y="228600"/>
            <a:ext cx="8153400" cy="990600"/>
          </a:xfrm>
        </p:spPr>
        <p:txBody>
          <a:bodyPr/>
          <a:lstStyle/>
          <a:p>
            <a:r>
              <a:rPr lang="ru-RU" smtClean="0">
                <a:latin typeface="Times New Roman" pitchFamily="18" charset="0"/>
                <a:cs typeface="Times New Roman" pitchFamily="18" charset="0"/>
              </a:rPr>
              <a:t>4. Исходное сырье</a:t>
            </a:r>
          </a:p>
        </p:txBody>
      </p:sp>
      <p:sp>
        <p:nvSpPr>
          <p:cNvPr id="20482" name="Содержимое 2"/>
          <p:cNvSpPr txBox="1">
            <a:spLocks/>
          </p:cNvSpPr>
          <p:nvPr/>
        </p:nvSpPr>
        <p:spPr bwMode="auto">
          <a:xfrm>
            <a:off x="214313" y="1600200"/>
            <a:ext cx="8715375" cy="5257800"/>
          </a:xfrm>
          <a:prstGeom prst="rect">
            <a:avLst/>
          </a:prstGeom>
          <a:noFill/>
          <a:ln w="9525">
            <a:noFill/>
            <a:miter lim="800000"/>
            <a:headEnd/>
            <a:tailEnd/>
          </a:ln>
        </p:spPr>
        <p:txBody>
          <a:bodyPr/>
          <a:lstStyle/>
          <a:p>
            <a:pPr indent="319088">
              <a:spcBef>
                <a:spcPts val="700"/>
              </a:spcBef>
              <a:buClr>
                <a:schemeClr val="accent2"/>
              </a:buClr>
              <a:buSzPct val="60000"/>
            </a:pPr>
            <a:r>
              <a:rPr lang="ru-RU" sz="2200" dirty="0">
                <a:latin typeface="Times New Roman" pitchFamily="18" charset="0"/>
                <a:cs typeface="Times New Roman" pitchFamily="18" charset="0"/>
              </a:rPr>
              <a:t>В качестве исходного сырья было решено использовать полиэтилен низкого давления (ПЭНД). Однако пластиковые изделия, произведенные из ПЭНД методом литья под давлением, со временем теряют свои эксплуатационные свойства под воздействием различных факторов (тепло, свет, радиация, влага, механические нагрузки и т.д.). Данная проблема решается за счет применения различных композиций на основе ПЭНД, устойчивых к </a:t>
            </a:r>
            <a:r>
              <a:rPr lang="ru-RU" sz="2200" dirty="0" err="1">
                <a:latin typeface="Times New Roman" pitchFamily="18" charset="0"/>
                <a:cs typeface="Times New Roman" pitchFamily="18" charset="0"/>
              </a:rPr>
              <a:t>термо</a:t>
            </a:r>
            <a:r>
              <a:rPr lang="ru-RU" sz="2200" dirty="0">
                <a:latin typeface="Times New Roman" pitchFamily="18" charset="0"/>
                <a:cs typeface="Times New Roman" pitchFamily="18" charset="0"/>
              </a:rPr>
              <a:t>- и фотоокислительному старению.</a:t>
            </a:r>
          </a:p>
          <a:p>
            <a:pPr indent="319088">
              <a:spcBef>
                <a:spcPts val="700"/>
              </a:spcBef>
              <a:buClr>
                <a:schemeClr val="accent2"/>
              </a:buClr>
              <a:buSzPct val="60000"/>
            </a:pPr>
            <a:r>
              <a:rPr lang="ru-RU" sz="2200" dirty="0">
                <a:latin typeface="Times New Roman" pitchFamily="18" charset="0"/>
                <a:cs typeface="Times New Roman" pitchFamily="18" charset="0"/>
              </a:rPr>
              <a:t>В качестве такой композиции на проектируемом предприятии предлагается использование бимодального блок-сополимера этилена, содержащего 35-55 масс. % низкомолекулярного гомополимера этилена и 45-65 масс. % высокомолекулярного сополимера этилена и, по меньшей мере, одного </a:t>
            </a:r>
            <a:r>
              <a:rPr lang="ru-RU" sz="2200" dirty="0" err="1">
                <a:latin typeface="Times New Roman" pitchFamily="18" charset="0"/>
                <a:cs typeface="Times New Roman" pitchFamily="18" charset="0"/>
              </a:rPr>
              <a:t>альфа-олефина</a:t>
            </a:r>
            <a:r>
              <a:rPr lang="ru-RU" sz="2200" dirty="0">
                <a:latin typeface="Times New Roman" pitchFamily="18" charset="0"/>
                <a:cs typeface="Times New Roman" pitchFamily="18" charset="0"/>
              </a:rPr>
              <a:t> С3-12 фракций (бутен-1, пентен-1 и др.)  [11]. </a:t>
            </a:r>
          </a:p>
          <a:p>
            <a:pPr indent="319088">
              <a:spcBef>
                <a:spcPts val="700"/>
              </a:spcBef>
              <a:buClr>
                <a:schemeClr val="accent2"/>
              </a:buClr>
              <a:buSzPct val="60000"/>
            </a:pPr>
            <a:endParaRPr lang="ru-RU" sz="2200" dirty="0">
              <a:latin typeface="Times New Roman" pitchFamily="18" charset="0"/>
              <a:cs typeface="Times New Roman" pitchFamily="18" charset="0"/>
            </a:endParaRPr>
          </a:p>
          <a:p>
            <a:pPr indent="319088">
              <a:spcBef>
                <a:spcPts val="700"/>
              </a:spcBef>
              <a:buClr>
                <a:schemeClr val="accent2"/>
              </a:buClr>
              <a:buSzPct val="60000"/>
            </a:pPr>
            <a:endParaRPr lang="ru-RU" sz="2400" dirty="0">
              <a:latin typeface="Times New Roman" pitchFamily="18" charset="0"/>
              <a:cs typeface="Times New Roman" pitchFamily="18" charset="0"/>
            </a:endParaRPr>
          </a:p>
        </p:txBody>
      </p:sp>
      <p:sp>
        <p:nvSpPr>
          <p:cNvPr id="5"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612775" y="228600"/>
            <a:ext cx="8153400" cy="990600"/>
          </a:xfrm>
        </p:spPr>
        <p:txBody>
          <a:bodyPr/>
          <a:lstStyle/>
          <a:p>
            <a:r>
              <a:rPr lang="ru-RU" smtClean="0">
                <a:latin typeface="Times New Roman" pitchFamily="18" charset="0"/>
                <a:cs typeface="Times New Roman" pitchFamily="18" charset="0"/>
              </a:rPr>
              <a:t>5. Материальный баланс</a:t>
            </a:r>
          </a:p>
        </p:txBody>
      </p:sp>
      <p:graphicFrame>
        <p:nvGraphicFramePr>
          <p:cNvPr id="6" name="Содержимое 5"/>
          <p:cNvGraphicFramePr>
            <a:graphicFrameLocks noGrp="1"/>
          </p:cNvGraphicFramePr>
          <p:nvPr>
            <p:ph sz="quarter" idx="1"/>
          </p:nvPr>
        </p:nvGraphicFramePr>
        <p:xfrm>
          <a:off x="571500" y="2357438"/>
          <a:ext cx="8153400" cy="4292606"/>
        </p:xfrm>
        <a:graphic>
          <a:graphicData uri="http://schemas.openxmlformats.org/drawingml/2006/table">
            <a:tbl>
              <a:tblPr/>
              <a:tblGrid>
                <a:gridCol w="2038350"/>
                <a:gridCol w="2038350"/>
                <a:gridCol w="2038350"/>
                <a:gridCol w="2038350"/>
              </a:tblGrid>
              <a:tr h="3571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Статья прихода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Кол-во, кг</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Статья расхода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Кол-во, кг</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188">
                <a:tc gridSpan="4">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1" u="none" strike="noStrike" cap="none" normalizeH="0" baseline="0" smtClean="0">
                          <a:ln>
                            <a:noFill/>
                          </a:ln>
                          <a:solidFill>
                            <a:srgbClr val="000000"/>
                          </a:solidFill>
                          <a:effectLst/>
                          <a:latin typeface="Times New Roman" pitchFamily="18" charset="0"/>
                          <a:cs typeface="Times New Roman" pitchFamily="18" charset="0"/>
                        </a:rPr>
                        <a:t>Транспортировка сырья</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3571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ПЭНД</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9,800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Общие потери</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0,101</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571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Краситель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0,203</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ПЭНД на растаривание</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9,702</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571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Дробленный ПЭНД</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0,100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Краситель на растаривание</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0,201</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571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Дробленный ПЭНД на литьё</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cs typeface="Times New Roman" pitchFamily="18" charset="0"/>
                        </a:rPr>
                        <a:t>0,099</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571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cs typeface="Times New Roman" pitchFamily="18" charset="0"/>
                        </a:rPr>
                        <a:t>10,103</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Times New Roman" pitchFamily="18" charset="0"/>
                          <a:cs typeface="Times New Roman" pitchFamily="18" charset="0"/>
                        </a:rPr>
                        <a:t>10,103</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57188">
                <a:tc gridSpan="4">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1" u="none" strike="noStrike" cap="none" normalizeH="0" baseline="0" smtClean="0">
                          <a:ln>
                            <a:noFill/>
                          </a:ln>
                          <a:solidFill>
                            <a:srgbClr val="000000"/>
                          </a:solidFill>
                          <a:effectLst/>
                          <a:latin typeface="Times New Roman" pitchFamily="18" charset="0"/>
                          <a:cs typeface="Times New Roman" pitchFamily="18" charset="0"/>
                        </a:rPr>
                        <a:t>Растаривание сырья</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3571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ПЭНД</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9,702</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Общие потери</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0,099</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6353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Краситель</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0,201</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ПЭНД на литье</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9,605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571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Краситель на литье</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0,199</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571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9,903</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9,903</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bl>
          </a:graphicData>
        </a:graphic>
      </p:graphicFrame>
      <p:sp>
        <p:nvSpPr>
          <p:cNvPr id="7" name="Заголовок 1"/>
          <p:cNvSpPr txBox="1">
            <a:spLocks/>
          </p:cNvSpPr>
          <p:nvPr/>
        </p:nvSpPr>
        <p:spPr>
          <a:xfrm>
            <a:off x="571500" y="1571625"/>
            <a:ext cx="8143875" cy="714375"/>
          </a:xfrm>
          <a:prstGeom prst="rect">
            <a:avLst/>
          </a:prstGeom>
        </p:spPr>
        <p:txBody>
          <a:bodyPr anchor="ctr">
            <a:normAutofit fontScale="92500" lnSpcReduction="10000"/>
          </a:bodyPr>
          <a:lstStyle/>
          <a:p>
            <a:pPr fontAlgn="auto">
              <a:spcBef>
                <a:spcPts val="0"/>
              </a:spcBef>
              <a:spcAft>
                <a:spcPts val="0"/>
              </a:spcAft>
              <a:defRPr/>
            </a:pPr>
            <a:r>
              <a:rPr lang="ru-RU" sz="2400" dirty="0">
                <a:latin typeface="Times New Roman" pitchFamily="18" charset="0"/>
                <a:cs typeface="Times New Roman" pitchFamily="18" charset="0"/>
              </a:rPr>
              <a:t>Таблица 1. Материальный баланс производства 1000 шт. (9,455 кг) крышек КБН-1.1.01</a:t>
            </a:r>
          </a:p>
        </p:txBody>
      </p:sp>
      <p:sp>
        <p:nvSpPr>
          <p:cNvPr id="8"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5"/>
          <p:cNvGraphicFramePr>
            <a:graphicFrameLocks noGrp="1"/>
          </p:cNvGraphicFramePr>
          <p:nvPr/>
        </p:nvGraphicFramePr>
        <p:xfrm>
          <a:off x="500063" y="428625"/>
          <a:ext cx="8153400" cy="6222762"/>
        </p:xfrm>
        <a:graphic>
          <a:graphicData uri="http://schemas.openxmlformats.org/drawingml/2006/table">
            <a:tbl>
              <a:tblPr/>
              <a:tblGrid>
                <a:gridCol w="2038350"/>
                <a:gridCol w="2038350"/>
                <a:gridCol w="2038350"/>
                <a:gridCol w="2038350"/>
              </a:tblGrid>
              <a:tr h="31236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Статья прихода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Кол-во, кг</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Статья расхода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Кол-во, кг</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12362">
                <a:tc gridSpan="4">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1" u="none" strike="noStrike" cap="none" normalizeH="0" baseline="0" smtClean="0">
                          <a:ln>
                            <a:noFill/>
                          </a:ln>
                          <a:solidFill>
                            <a:srgbClr val="000000"/>
                          </a:solidFill>
                          <a:effectLst/>
                          <a:latin typeface="Times New Roman" pitchFamily="18" charset="0"/>
                          <a:cs typeface="Times New Roman" pitchFamily="18" charset="0"/>
                        </a:rPr>
                        <a:t>Литье под давлением</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31236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ПЭНД</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9,605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Потери при литье</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0,148</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617374">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Краситель</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0,199</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Готовая продукция на контроль</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9,755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1236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Дробленный ПЭНД</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0,099</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1236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9,903</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9,903</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12362">
                <a:tc gridSpan="4">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1" u="none" strike="noStrike" cap="none" normalizeH="0" baseline="0" smtClean="0">
                          <a:ln>
                            <a:noFill/>
                          </a:ln>
                          <a:solidFill>
                            <a:srgbClr val="000000"/>
                          </a:solidFill>
                          <a:effectLst/>
                          <a:latin typeface="Times New Roman" pitchFamily="18" charset="0"/>
                          <a:cs typeface="Times New Roman" pitchFamily="18" charset="0"/>
                        </a:rPr>
                        <a:t>Контроль</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617374">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Готовая продукция</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9,755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Выборка деталей на контроль </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0,195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617374">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Готовая продукция на упаковку</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9,560</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16956">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9,755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9,755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12362">
                <a:tc gridSpan="4">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1" u="none" strike="noStrike" cap="none" normalizeH="0" baseline="0" smtClean="0">
                          <a:ln>
                            <a:noFill/>
                          </a:ln>
                          <a:solidFill>
                            <a:srgbClr val="000000"/>
                          </a:solidFill>
                          <a:effectLst/>
                          <a:latin typeface="Times New Roman" pitchFamily="18" charset="0"/>
                          <a:cs typeface="Times New Roman" pitchFamily="18" charset="0"/>
                        </a:rPr>
                        <a:t>Дробление</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31236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Проверенные детали</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0,195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Потери при дроблении</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0,006</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617374">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Дробленный ПЭНД на литье</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0,100</a:t>
                      </a:r>
                      <a:endParaRPr kumimoji="0" 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617374">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Дробленный ПЭНД на утилизацию</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0,099</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1236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0,195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0,195</a:t>
                      </a:r>
                      <a:endParaRPr kumimoji="0" lang="ru-RU"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bl>
          </a:graphicData>
        </a:graphic>
      </p:graphicFrame>
      <p:sp>
        <p:nvSpPr>
          <p:cNvPr id="22612" name="Заголовок 1"/>
          <p:cNvSpPr txBox="1">
            <a:spLocks/>
          </p:cNvSpPr>
          <p:nvPr/>
        </p:nvSpPr>
        <p:spPr bwMode="auto">
          <a:xfrm>
            <a:off x="500063" y="0"/>
            <a:ext cx="8143875" cy="428625"/>
          </a:xfrm>
          <a:prstGeom prst="rect">
            <a:avLst/>
          </a:prstGeom>
          <a:noFill/>
          <a:ln w="9525">
            <a:noFill/>
            <a:miter lim="800000"/>
            <a:headEnd/>
            <a:tailEnd/>
          </a:ln>
        </p:spPr>
        <p:txBody>
          <a:bodyPr anchor="ctr"/>
          <a:lstStyle/>
          <a:p>
            <a:r>
              <a:rPr lang="ru-RU" sz="2200">
                <a:latin typeface="Times New Roman" pitchFamily="18" charset="0"/>
                <a:cs typeface="Times New Roman" pitchFamily="18" charset="0"/>
              </a:rPr>
              <a:t>Продолжение табл. 1</a:t>
            </a:r>
          </a:p>
        </p:txBody>
      </p:sp>
      <p:sp>
        <p:nvSpPr>
          <p:cNvPr id="6"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Номер слайда 1"/>
          <p:cNvSpPr>
            <a:spLocks noGrp="1"/>
          </p:cNvSpPr>
          <p:nvPr>
            <p:ph type="sldNum" sz="quarter" idx="12"/>
          </p:nvPr>
        </p:nvSpPr>
        <p:spPr bwMode="auto">
          <a:xfrm>
            <a:off x="8610600" y="0"/>
            <a:ext cx="533400" cy="381000"/>
          </a:xfrm>
          <a:noFill/>
          <a:ln>
            <a:miter lim="800000"/>
            <a:headEnd/>
            <a:tailEnd/>
          </a:ln>
        </p:spPr>
        <p:txBody>
          <a:bodyPr wrap="square" lIns="91440" tIns="45720" rIns="91440" bIns="45720" numCol="1" compatLnSpc="1">
            <a:prstTxWarp prst="textNoShape">
              <a:avLst/>
            </a:prstTxWarp>
            <a:normAutofit/>
          </a:bodyPr>
          <a:lstStyle/>
          <a:p>
            <a:pPr fontAlgn="base">
              <a:spcBef>
                <a:spcPct val="0"/>
              </a:spcBef>
              <a:spcAft>
                <a:spcPct val="0"/>
              </a:spcAft>
            </a:pPr>
            <a:fld id="{DCE75D77-1B3F-4390-9484-B51C1ACDE053}" type="slidenum">
              <a:rPr lang="ru-RU" sz="1800">
                <a:solidFill>
                  <a:schemeClr val="tx1"/>
                </a:solidFill>
                <a:latin typeface="Times New Roman" pitchFamily="18" charset="0"/>
                <a:cs typeface="Times New Roman" pitchFamily="18" charset="0"/>
              </a:rPr>
              <a:pPr fontAlgn="base">
                <a:spcBef>
                  <a:spcPct val="0"/>
                </a:spcBef>
                <a:spcAft>
                  <a:spcPct val="0"/>
                </a:spcAft>
              </a:pPr>
              <a:t>8</a:t>
            </a:fld>
            <a:endParaRPr lang="ru-RU" sz="1800" dirty="0">
              <a:solidFill>
                <a:schemeClr val="tx1"/>
              </a:solidFill>
              <a:latin typeface="Times New Roman" pitchFamily="18" charset="0"/>
              <a:cs typeface="Times New Roman" pitchFamily="18" charset="0"/>
            </a:endParaRPr>
          </a:p>
        </p:txBody>
      </p:sp>
      <p:graphicFrame>
        <p:nvGraphicFramePr>
          <p:cNvPr id="3" name="Содержимое 5"/>
          <p:cNvGraphicFramePr>
            <a:graphicFrameLocks noGrp="1"/>
          </p:cNvGraphicFramePr>
          <p:nvPr/>
        </p:nvGraphicFramePr>
        <p:xfrm>
          <a:off x="500063" y="428625"/>
          <a:ext cx="8153400" cy="2501900"/>
        </p:xfrm>
        <a:graphic>
          <a:graphicData uri="http://schemas.openxmlformats.org/drawingml/2006/table">
            <a:tbl>
              <a:tblPr/>
              <a:tblGrid>
                <a:gridCol w="2038350"/>
                <a:gridCol w="2038350"/>
                <a:gridCol w="2038350"/>
                <a:gridCol w="2038350"/>
              </a:tblGrid>
              <a:tr h="361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Статья прихода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Кол-во, кг</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Статья расхода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smtClean="0">
                          <a:ln>
                            <a:noFill/>
                          </a:ln>
                          <a:solidFill>
                            <a:srgbClr val="FFFFFF"/>
                          </a:solidFill>
                          <a:effectLst/>
                          <a:latin typeface="Times New Roman" pitchFamily="18" charset="0"/>
                          <a:cs typeface="Times New Roman" pitchFamily="18" charset="0"/>
                        </a:rPr>
                        <a:t>Кол-во, кг</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1950">
                <a:tc gridSpan="4">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1" u="none" strike="noStrike" cap="none" normalizeH="0" baseline="0" smtClean="0">
                          <a:ln>
                            <a:noFill/>
                          </a:ln>
                          <a:solidFill>
                            <a:srgbClr val="000000"/>
                          </a:solidFill>
                          <a:effectLst/>
                          <a:latin typeface="Times New Roman" pitchFamily="18" charset="0"/>
                          <a:cs typeface="Times New Roman" pitchFamily="18" charset="0"/>
                        </a:rPr>
                        <a:t>Упаковка</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708025">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Готовая продукция</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9,560</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Потери готовой продукции</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0,115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708025">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Упакованная продукция на реализацию</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9,445</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619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9,560</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Итого</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smtClean="0">
                          <a:ln>
                            <a:noFill/>
                          </a:ln>
                          <a:solidFill>
                            <a:srgbClr val="000000"/>
                          </a:solidFill>
                          <a:effectLst/>
                          <a:latin typeface="Times New Roman" pitchFamily="18" charset="0"/>
                          <a:cs typeface="Times New Roman" pitchFamily="18" charset="0"/>
                        </a:rPr>
                        <a:t>9,560</a:t>
                      </a:r>
                      <a:endParaRPr kumimoji="0" lang="ru-R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bl>
          </a:graphicData>
        </a:graphic>
      </p:graphicFrame>
      <p:sp>
        <p:nvSpPr>
          <p:cNvPr id="23586" name="Заголовок 1"/>
          <p:cNvSpPr txBox="1">
            <a:spLocks/>
          </p:cNvSpPr>
          <p:nvPr/>
        </p:nvSpPr>
        <p:spPr bwMode="auto">
          <a:xfrm>
            <a:off x="500063" y="0"/>
            <a:ext cx="8143875" cy="428625"/>
          </a:xfrm>
          <a:prstGeom prst="rect">
            <a:avLst/>
          </a:prstGeom>
          <a:noFill/>
          <a:ln w="9525">
            <a:noFill/>
            <a:miter lim="800000"/>
            <a:headEnd/>
            <a:tailEnd/>
          </a:ln>
        </p:spPr>
        <p:txBody>
          <a:bodyPr anchor="ctr"/>
          <a:lstStyle/>
          <a:p>
            <a:r>
              <a:rPr lang="ru-RU" sz="2200">
                <a:latin typeface="Times New Roman" pitchFamily="18" charset="0"/>
                <a:cs typeface="Times New Roman" pitchFamily="18" charset="0"/>
              </a:rPr>
              <a:t>Окончание табл. 1</a:t>
            </a:r>
          </a:p>
        </p:txBody>
      </p:sp>
      <p:sp>
        <p:nvSpPr>
          <p:cNvPr id="23587" name="Заголовок 1"/>
          <p:cNvSpPr txBox="1">
            <a:spLocks/>
          </p:cNvSpPr>
          <p:nvPr/>
        </p:nvSpPr>
        <p:spPr bwMode="auto">
          <a:xfrm>
            <a:off x="214313" y="2857500"/>
            <a:ext cx="8715375" cy="1571625"/>
          </a:xfrm>
          <a:prstGeom prst="rect">
            <a:avLst/>
          </a:prstGeom>
          <a:noFill/>
          <a:ln w="9525">
            <a:noFill/>
            <a:miter lim="800000"/>
            <a:headEnd/>
            <a:tailEnd/>
          </a:ln>
        </p:spPr>
        <p:txBody>
          <a:bodyPr/>
          <a:lstStyle/>
          <a:p>
            <a:pPr indent="457200"/>
            <a:endParaRPr lang="ru-RU" sz="2200" dirty="0">
              <a:latin typeface="Times New Roman" pitchFamily="18" charset="0"/>
              <a:cs typeface="Times New Roman" pitchFamily="18" charset="0"/>
            </a:endParaRPr>
          </a:p>
          <a:p>
            <a:pPr indent="457200"/>
            <a:r>
              <a:rPr lang="ru-RU" sz="2200" dirty="0">
                <a:latin typeface="Times New Roman" pitchFamily="18" charset="0"/>
                <a:cs typeface="Times New Roman" pitchFamily="18" charset="0"/>
              </a:rPr>
              <a:t>Материальные балансы иных изделий, производимых на проектируемом предприятии, аналогичны балансу, приведенному в таблице 1.</a:t>
            </a:r>
          </a:p>
          <a:p>
            <a:pPr indent="457200"/>
            <a:endParaRPr lang="ru-RU" sz="2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2"/>
          <p:cNvSpPr>
            <a:spLocks noGrp="1"/>
          </p:cNvSpPr>
          <p:nvPr>
            <p:ph type="title"/>
          </p:nvPr>
        </p:nvSpPr>
        <p:spPr>
          <a:xfrm>
            <a:off x="612775" y="228600"/>
            <a:ext cx="8153400" cy="990600"/>
          </a:xfrm>
        </p:spPr>
        <p:txBody>
          <a:bodyPr/>
          <a:lstStyle/>
          <a:p>
            <a:r>
              <a:rPr lang="ru-RU" smtClean="0">
                <a:latin typeface="Times New Roman" pitchFamily="18" charset="0"/>
                <a:cs typeface="Times New Roman" pitchFamily="18" charset="0"/>
              </a:rPr>
              <a:t>6. Основное оборудование</a:t>
            </a:r>
          </a:p>
        </p:txBody>
      </p:sp>
      <p:sp>
        <p:nvSpPr>
          <p:cNvPr id="4" name="Содержимое 3"/>
          <p:cNvSpPr>
            <a:spLocks noGrp="1"/>
          </p:cNvSpPr>
          <p:nvPr>
            <p:ph sz="quarter" idx="1"/>
          </p:nvPr>
        </p:nvSpPr>
        <p:spPr>
          <a:xfrm>
            <a:off x="214313" y="1600200"/>
            <a:ext cx="8786812" cy="4757758"/>
          </a:xfrm>
        </p:spPr>
        <p:txBody>
          <a:bodyPr>
            <a:normAutofit lnSpcReduction="10000"/>
          </a:bodyPr>
          <a:lstStyle/>
          <a:p>
            <a:pPr marL="0" indent="-457200">
              <a:spcBef>
                <a:spcPct val="0"/>
              </a:spcBef>
              <a:buFont typeface="Wingdings" pitchFamily="2" charset="2"/>
              <a:buNone/>
            </a:pPr>
            <a:r>
              <a:rPr lang="ru-RU"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Исходя из рассчитанных значений объема впрыска </a:t>
            </a:r>
            <a:r>
              <a:rPr lang="en-US" sz="2200" i="1" dirty="0" smtClean="0">
                <a:latin typeface="Times New Roman" pitchFamily="18" charset="0"/>
                <a:cs typeface="Times New Roman" pitchFamily="18" charset="0"/>
              </a:rPr>
              <a:t>V, </a:t>
            </a:r>
            <a:r>
              <a:rPr lang="ru-RU" sz="2200" dirty="0" smtClean="0">
                <a:latin typeface="Times New Roman" pitchFamily="18" charset="0"/>
                <a:cs typeface="Times New Roman" pitchFamily="18" charset="0"/>
              </a:rPr>
              <a:t>см</a:t>
            </a:r>
            <a:r>
              <a:rPr lang="ru-RU" sz="2200" baseline="30000" dirty="0" smtClean="0">
                <a:latin typeface="Times New Roman" pitchFamily="18" charset="0"/>
                <a:cs typeface="Times New Roman" pitchFamily="18" charset="0"/>
              </a:rPr>
              <a:t>3</a:t>
            </a:r>
            <a:r>
              <a:rPr lang="ru-RU" sz="2200" dirty="0" smtClean="0">
                <a:latin typeface="Times New Roman" pitchFamily="18" charset="0"/>
                <a:cs typeface="Times New Roman" pitchFamily="18" charset="0"/>
              </a:rPr>
              <a:t>, были выбраны следующие  термопластавтоматы серии </a:t>
            </a:r>
            <a:r>
              <a:rPr lang="en-US" sz="2200" dirty="0" err="1" smtClean="0">
                <a:latin typeface="Times New Roman" pitchFamily="18" charset="0"/>
                <a:cs typeface="Times New Roman" pitchFamily="18" charset="0"/>
              </a:rPr>
              <a:t>Ferromatik</a:t>
            </a:r>
            <a:r>
              <a:rPr lang="en-US" sz="2200" dirty="0" smtClean="0">
                <a:latin typeface="Times New Roman" pitchFamily="18" charset="0"/>
                <a:cs typeface="Times New Roman" pitchFamily="18" charset="0"/>
              </a:rPr>
              <a:t> Milacron</a:t>
            </a:r>
            <a:r>
              <a:rPr lang="ru-RU"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endParaRPr lang="ru-RU" sz="2200" dirty="0" smtClean="0">
              <a:latin typeface="Times New Roman" pitchFamily="18" charset="0"/>
              <a:cs typeface="Times New Roman" pitchFamily="18" charset="0"/>
            </a:endParaRPr>
          </a:p>
          <a:p>
            <a:pPr marL="0" indent="-457200">
              <a:buFont typeface="Courier New" pitchFamily="49" charset="0"/>
              <a:buChar char="o"/>
            </a:pPr>
            <a:r>
              <a:rPr lang="ru-RU"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F</a:t>
            </a:r>
            <a:r>
              <a:rPr lang="ru-RU" sz="2200" dirty="0" smtClean="0">
                <a:latin typeface="Times New Roman" pitchFamily="18" charset="0"/>
                <a:cs typeface="Times New Roman" pitchFamily="18" charset="0"/>
              </a:rPr>
              <a:t>-160 </a:t>
            </a:r>
            <a:r>
              <a:rPr lang="en-US" sz="2200" dirty="0" smtClean="0">
                <a:latin typeface="Times New Roman" pitchFamily="18" charset="0"/>
                <a:cs typeface="Times New Roman" pitchFamily="18" charset="0"/>
              </a:rPr>
              <a:t>GP</a:t>
            </a:r>
            <a:r>
              <a:rPr lang="ru-RU" sz="2200" dirty="0" smtClean="0">
                <a:latin typeface="Times New Roman" pitchFamily="18" charset="0"/>
                <a:cs typeface="Times New Roman" pitchFamily="18" charset="0"/>
              </a:rPr>
              <a:t>е 45 (2 шт.): усилие смыкание  1600 кН, максимальный объем впрыска  286 см</a:t>
            </a:r>
            <a:r>
              <a:rPr lang="ru-RU" sz="2200" baseline="30000" dirty="0" smtClean="0">
                <a:latin typeface="Times New Roman" pitchFamily="18" charset="0"/>
                <a:cs typeface="Times New Roman" pitchFamily="18" charset="0"/>
              </a:rPr>
              <a:t>3</a:t>
            </a:r>
            <a:r>
              <a:rPr lang="ru-RU" sz="2200" dirty="0" smtClean="0">
                <a:latin typeface="Times New Roman" pitchFamily="18" charset="0"/>
                <a:cs typeface="Times New Roman" pitchFamily="18" charset="0"/>
              </a:rPr>
              <a:t> (для деталей  КБН-8.1.01, КБН-9.02.01 и КБН-10.2.03);</a:t>
            </a:r>
          </a:p>
          <a:p>
            <a:pPr marL="0" indent="-457200">
              <a:buFont typeface="Courier New" pitchFamily="49" charset="0"/>
              <a:buChar char="o"/>
            </a:pPr>
            <a:r>
              <a:rPr lang="ru-RU"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F</a:t>
            </a:r>
            <a:r>
              <a:rPr lang="ru-RU" sz="2200" dirty="0" smtClean="0">
                <a:latin typeface="Times New Roman" pitchFamily="18" charset="0"/>
                <a:cs typeface="Times New Roman" pitchFamily="18" charset="0"/>
              </a:rPr>
              <a:t>-220 </a:t>
            </a:r>
            <a:r>
              <a:rPr lang="en-US" sz="2200" dirty="0" err="1" smtClean="0">
                <a:latin typeface="Times New Roman" pitchFamily="18" charset="0"/>
                <a:cs typeface="Times New Roman" pitchFamily="18" charset="0"/>
              </a:rPr>
              <a:t>GPe</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50 (2 шт.): усилие смыкание  2200 кН, максимальный объем впрыска  393 см</a:t>
            </a:r>
            <a:r>
              <a:rPr lang="ru-RU" sz="2200" baseline="30000" dirty="0" smtClean="0">
                <a:latin typeface="Times New Roman" pitchFamily="18" charset="0"/>
                <a:cs typeface="Times New Roman" pitchFamily="18" charset="0"/>
              </a:rPr>
              <a:t>3</a:t>
            </a:r>
            <a:r>
              <a:rPr lang="ru-RU" sz="2200" dirty="0" smtClean="0">
                <a:latin typeface="Times New Roman" pitchFamily="18" charset="0"/>
                <a:cs typeface="Times New Roman" pitchFamily="18" charset="0"/>
              </a:rPr>
              <a:t> (для деталей КБН-2.1.01, КБН-3.1.02, КБН-4.1.03 и КБН-6.2.02);</a:t>
            </a:r>
          </a:p>
          <a:p>
            <a:pPr marL="0" indent="-457200">
              <a:buFont typeface="Courier New" pitchFamily="49" charset="0"/>
              <a:buChar char="o"/>
            </a:pPr>
            <a:r>
              <a:rPr lang="ru-RU"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F</a:t>
            </a:r>
            <a:r>
              <a:rPr lang="ru-RU" sz="2200" dirty="0" smtClean="0">
                <a:latin typeface="Times New Roman" pitchFamily="18" charset="0"/>
                <a:cs typeface="Times New Roman" pitchFamily="18" charset="0"/>
              </a:rPr>
              <a:t>-360 </a:t>
            </a:r>
            <a:r>
              <a:rPr lang="en-US" sz="2200" dirty="0" err="1" smtClean="0">
                <a:latin typeface="Times New Roman" pitchFamily="18" charset="0"/>
                <a:cs typeface="Times New Roman" pitchFamily="18" charset="0"/>
              </a:rPr>
              <a:t>GPe</a:t>
            </a:r>
            <a:r>
              <a:rPr lang="ru-RU" sz="2200" dirty="0" smtClean="0">
                <a:latin typeface="Times New Roman" pitchFamily="18" charset="0"/>
                <a:cs typeface="Times New Roman" pitchFamily="18" charset="0"/>
              </a:rPr>
              <a:t> 50 (2 шт.): усилие смыкание  3600 кН, максимальный объем впрыска  393 см</a:t>
            </a:r>
            <a:r>
              <a:rPr lang="ru-RU" sz="2200" baseline="30000" dirty="0" smtClean="0">
                <a:latin typeface="Times New Roman" pitchFamily="18" charset="0"/>
                <a:cs typeface="Times New Roman" pitchFamily="18" charset="0"/>
              </a:rPr>
              <a:t>3</a:t>
            </a:r>
            <a:r>
              <a:rPr lang="ru-RU" sz="2200" dirty="0" smtClean="0">
                <a:latin typeface="Times New Roman" pitchFamily="18" charset="0"/>
                <a:cs typeface="Times New Roman" pitchFamily="18" charset="0"/>
              </a:rPr>
              <a:t> (для деталей КБН-1.1.01, КБН-5.1.01 и КБН-7.1.01</a:t>
            </a:r>
            <a:r>
              <a:rPr lang="ru-RU" sz="2200" dirty="0" smtClean="0">
                <a:latin typeface="Times New Roman" pitchFamily="18" charset="0"/>
                <a:cs typeface="Times New Roman" pitchFamily="18" charset="0"/>
              </a:rPr>
              <a:t>).</a:t>
            </a:r>
            <a:endParaRPr lang="ru-RU" sz="2200" dirty="0" smtClean="0">
              <a:latin typeface="Times New Roman" pitchFamily="18" charset="0"/>
              <a:cs typeface="Times New Roman" pitchFamily="18" charset="0"/>
            </a:endParaRPr>
          </a:p>
          <a:p>
            <a:pPr marL="0" indent="-457200">
              <a:buNone/>
            </a:pPr>
            <a:r>
              <a:rPr lang="en-US" sz="2200" dirty="0" smtClean="0">
                <a:solidFill>
                  <a:srgbClr val="CC330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На </a:t>
            </a:r>
            <a:r>
              <a:rPr lang="ru-RU" sz="2200" dirty="0" smtClean="0">
                <a:latin typeface="Times New Roman" pitchFamily="18" charset="0"/>
                <a:cs typeface="Times New Roman" pitchFamily="18" charset="0"/>
              </a:rPr>
              <a:t>рис. 2 приведен общий вид </a:t>
            </a:r>
            <a:r>
              <a:rPr lang="ru-RU" sz="2200" dirty="0" smtClean="0">
                <a:latin typeface="Times New Roman" pitchFamily="18" charset="0"/>
                <a:cs typeface="Times New Roman" pitchFamily="18" charset="0"/>
              </a:rPr>
              <a:t>Термопластавтомат </a:t>
            </a:r>
            <a:r>
              <a:rPr lang="en-US" sz="2200" dirty="0" err="1" smtClean="0">
                <a:latin typeface="Times New Roman" pitchFamily="18" charset="0"/>
                <a:cs typeface="Times New Roman" pitchFamily="18" charset="0"/>
              </a:rPr>
              <a:t>Ferromatik</a:t>
            </a:r>
            <a:r>
              <a:rPr lang="en-US" sz="2200" dirty="0" smtClean="0">
                <a:latin typeface="Times New Roman" pitchFamily="18" charset="0"/>
                <a:cs typeface="Times New Roman" pitchFamily="18" charset="0"/>
              </a:rPr>
              <a:t> Milacron F</a:t>
            </a:r>
            <a:r>
              <a:rPr lang="ru-RU" sz="2200" dirty="0" smtClean="0">
                <a:latin typeface="Times New Roman" pitchFamily="18" charset="0"/>
                <a:cs typeface="Times New Roman" pitchFamily="18" charset="0"/>
              </a:rPr>
              <a:t>-220 </a:t>
            </a:r>
            <a:r>
              <a:rPr lang="en-US" sz="2200" dirty="0" err="1" smtClean="0">
                <a:latin typeface="Times New Roman" pitchFamily="18" charset="0"/>
                <a:cs typeface="Times New Roman" pitchFamily="18" charset="0"/>
              </a:rPr>
              <a:t>GPe</a:t>
            </a:r>
            <a:r>
              <a:rPr lang="ru-RU" sz="2200" dirty="0" smtClean="0">
                <a:latin typeface="Times New Roman" pitchFamily="18" charset="0"/>
                <a:cs typeface="Times New Roman" pitchFamily="18" charset="0"/>
              </a:rPr>
              <a:t>50</a:t>
            </a:r>
            <a:r>
              <a:rPr lang="en-US" sz="2200" dirty="0" smtClean="0">
                <a:latin typeface="Times New Roman" pitchFamily="18" charset="0"/>
                <a:cs typeface="Times New Roman" pitchFamily="18" charset="0"/>
              </a:rPr>
              <a:t>:</a:t>
            </a:r>
            <a:endParaRPr lang="ru-RU" sz="2200" dirty="0" smtClean="0">
              <a:latin typeface="Times New Roman" pitchFamily="18" charset="0"/>
              <a:cs typeface="Times New Roman" pitchFamily="18" charset="0"/>
            </a:endParaRPr>
          </a:p>
          <a:p>
            <a:pPr marL="0" indent="-457200">
              <a:spcBef>
                <a:spcPct val="0"/>
              </a:spcBef>
              <a:buFont typeface="Courier New" pitchFamily="49" charset="0"/>
              <a:buChar char="o"/>
            </a:pPr>
            <a:endParaRPr lang="ru-RU" sz="2200" dirty="0" smtClean="0">
              <a:solidFill>
                <a:srgbClr val="CC3300"/>
              </a:solidFill>
              <a:latin typeface="Times New Roman" pitchFamily="18" charset="0"/>
              <a:cs typeface="Times New Roman" pitchFamily="18" charset="0"/>
            </a:endParaRPr>
          </a:p>
          <a:p>
            <a:pPr marL="0" indent="-457200">
              <a:buFont typeface="Wingdings" pitchFamily="2" charset="2"/>
              <a:buNone/>
            </a:pPr>
            <a:endParaRPr lang="ru-RU" dirty="0" smtClean="0">
              <a:latin typeface="Times New Roman" pitchFamily="18" charset="0"/>
              <a:cs typeface="Times New Roman" pitchFamily="18" charset="0"/>
            </a:endParaRPr>
          </a:p>
        </p:txBody>
      </p:sp>
      <p:sp>
        <p:nvSpPr>
          <p:cNvPr id="5" name="Номер слайда 1"/>
          <p:cNvSpPr txBox="1">
            <a:spLocks/>
          </p:cNvSpPr>
          <p:nvPr/>
        </p:nvSpPr>
        <p:spPr bwMode="auto">
          <a:xfrm>
            <a:off x="8610600" y="0"/>
            <a:ext cx="533400" cy="381000"/>
          </a:xfrm>
          <a:prstGeom prst="rect">
            <a:avLst/>
          </a:prstGeom>
          <a:noFill/>
          <a:ln>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CE75D77-1B3F-4390-9484-B51C1ACDE053}" type="slidenum">
              <a:rPr kumimoji="0" lang="ru-RU" sz="1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ru-RU" sz="1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155</TotalTime>
  <Words>1284</Words>
  <Application>Microsoft Office PowerPoint</Application>
  <PresentationFormat>Экран (4:3)</PresentationFormat>
  <Paragraphs>206</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Обычная</vt:lpstr>
      <vt:lpstr>Выпускная квалификационная работа на тему: «Технология изготовления Крышек бытового назначения методом литья под давлением производительностью 1200 т/год» </vt:lpstr>
      <vt:lpstr>1. Цель работы</vt:lpstr>
      <vt:lpstr>2. Описание готовой продукции</vt:lpstr>
      <vt:lpstr>3. Эскизы изделий</vt:lpstr>
      <vt:lpstr>4. Исходное сырье</vt:lpstr>
      <vt:lpstr>5. Материальный баланс</vt:lpstr>
      <vt:lpstr>Слайд 7</vt:lpstr>
      <vt:lpstr>Слайд 8</vt:lpstr>
      <vt:lpstr>6. Основное оборудование</vt:lpstr>
      <vt:lpstr>Слайд 10</vt:lpstr>
      <vt:lpstr>7. Вспомогательное оборудование</vt:lpstr>
      <vt:lpstr>Слайд 12</vt:lpstr>
      <vt:lpstr>8. Выводы</vt:lpstr>
      <vt:lpstr>9. Список литературы</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Выпускная квалификационная работа на тему: «Технология изготовления Крышек бытового назначения методом литья под давлением производительностью 1200 т/год» </dc:title>
  <dc:creator>Yaroslav</dc:creator>
  <cp:lastModifiedBy>Yaroslav</cp:lastModifiedBy>
  <cp:revision>17</cp:revision>
  <dcterms:created xsi:type="dcterms:W3CDTF">2017-05-30T20:39:08Z</dcterms:created>
  <dcterms:modified xsi:type="dcterms:W3CDTF">2017-05-31T13:08:46Z</dcterms:modified>
</cp:coreProperties>
</file>