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67" r:id="rId1"/>
  </p:sldMasterIdLst>
  <p:notesMasterIdLst>
    <p:notesMasterId r:id="rId21"/>
  </p:notesMasterIdLst>
  <p:sldIdLst>
    <p:sldId id="256" r:id="rId2"/>
    <p:sldId id="257" r:id="rId3"/>
    <p:sldId id="258" r:id="rId4"/>
    <p:sldId id="313" r:id="rId5"/>
    <p:sldId id="299" r:id="rId6"/>
    <p:sldId id="307" r:id="rId7"/>
    <p:sldId id="318" r:id="rId8"/>
    <p:sldId id="336" r:id="rId9"/>
    <p:sldId id="326" r:id="rId10"/>
    <p:sldId id="329" r:id="rId11"/>
    <p:sldId id="330" r:id="rId12"/>
    <p:sldId id="331" r:id="rId13"/>
    <p:sldId id="332" r:id="rId14"/>
    <p:sldId id="333" r:id="rId15"/>
    <p:sldId id="322" r:id="rId16"/>
    <p:sldId id="324" r:id="rId17"/>
    <p:sldId id="338" r:id="rId18"/>
    <p:sldId id="279" r:id="rId19"/>
    <p:sldId id="33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0.53</c:v>
                </c:pt>
                <c:pt idx="2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6.0000000000000067E-2</c:v>
                </c:pt>
                <c:pt idx="1">
                  <c:v>0.35000000000000031</c:v>
                </c:pt>
                <c:pt idx="2">
                  <c:v>0.5900000000000003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81792"/>
        <c:axId val="21291776"/>
        <c:axId val="0"/>
      </c:bar3DChart>
      <c:catAx>
        <c:axId val="2128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1776"/>
        <c:crosses val="autoZero"/>
        <c:auto val="1"/>
        <c:lblAlgn val="ctr"/>
        <c:lblOffset val="100"/>
        <c:noMultiLvlLbl val="0"/>
      </c:catAx>
      <c:valAx>
        <c:axId val="21291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8179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4722244403399625"/>
          <c:y val="0.30659006015511331"/>
          <c:w val="4.1754475197200325E-2"/>
          <c:h val="0.239850244413632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07584"/>
        <c:axId val="22729856"/>
        <c:axId val="0"/>
      </c:bar3DChart>
      <c:catAx>
        <c:axId val="2270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2729856"/>
        <c:crosses val="autoZero"/>
        <c:auto val="1"/>
        <c:lblAlgn val="ctr"/>
        <c:lblOffset val="100"/>
        <c:noMultiLvlLbl val="0"/>
      </c:catAx>
      <c:valAx>
        <c:axId val="2272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0758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Первичное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0.53</c:v>
                </c:pt>
                <c:pt idx="2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Повторное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0.18000000000000024</c:v>
                </c:pt>
                <c:pt idx="1">
                  <c:v>0.59</c:v>
                </c:pt>
                <c:pt idx="2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86304"/>
        <c:axId val="21587840"/>
        <c:axId val="0"/>
      </c:bar3DChart>
      <c:catAx>
        <c:axId val="2158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587840"/>
        <c:crosses val="autoZero"/>
        <c:auto val="1"/>
        <c:lblAlgn val="ctr"/>
        <c:lblOffset val="100"/>
        <c:noMultiLvlLbl val="0"/>
      </c:catAx>
      <c:valAx>
        <c:axId val="21587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5863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0.18000000000000024</c:v>
                </c:pt>
                <c:pt idx="1">
                  <c:v>0.59</c:v>
                </c:pt>
                <c:pt idx="2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0.18000000000000024</c:v>
                </c:pt>
                <c:pt idx="1">
                  <c:v>0.65000000000000213</c:v>
                </c:pt>
                <c:pt idx="2">
                  <c:v>0.18000000000000024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619456"/>
        <c:axId val="21620992"/>
        <c:axId val="0"/>
      </c:bar3DChart>
      <c:catAx>
        <c:axId val="2161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620992"/>
        <c:crosses val="autoZero"/>
        <c:auto val="1"/>
        <c:lblAlgn val="ctr"/>
        <c:lblOffset val="100"/>
        <c:noMultiLvlLbl val="0"/>
      </c:catAx>
      <c:valAx>
        <c:axId val="21620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6194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4325475703873762"/>
          <c:y val="0.29411654916453001"/>
          <c:w val="4.4893474061423924E-2"/>
          <c:h val="0.265362697614111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22482986962703"/>
          <c:y val="8.6965577856981335E-2"/>
          <c:w val="0.39358578252576332"/>
          <c:h val="0.644288594687139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341312"/>
        <c:axId val="23482368"/>
        <c:axId val="0"/>
      </c:bar3DChart>
      <c:catAx>
        <c:axId val="233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482368"/>
        <c:crosses val="autoZero"/>
        <c:auto val="1"/>
        <c:lblAlgn val="ctr"/>
        <c:lblOffset val="100"/>
        <c:noMultiLvlLbl val="0"/>
      </c:catAx>
      <c:valAx>
        <c:axId val="2348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413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32677433947141"/>
          <c:y val="0.10049312379654776"/>
          <c:w val="0.36543866872563757"/>
          <c:h val="0.691178986595991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Качество знаний, 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58272"/>
        <c:axId val="27559808"/>
        <c:axId val="0"/>
      </c:bar3DChart>
      <c:catAx>
        <c:axId val="27558272"/>
        <c:scaling>
          <c:orientation val="minMax"/>
        </c:scaling>
        <c:delete val="1"/>
        <c:axPos val="b"/>
        <c:majorTickMark val="out"/>
        <c:minorTickMark val="none"/>
        <c:tickLblPos val="none"/>
        <c:crossAx val="27559808"/>
        <c:crosses val="autoZero"/>
        <c:auto val="1"/>
        <c:lblAlgn val="ctr"/>
        <c:lblOffset val="100"/>
        <c:noMultiLvlLbl val="0"/>
      </c:catAx>
      <c:valAx>
        <c:axId val="2755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58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01A2D-E395-48CC-B108-BA94A1CD78EA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A259B-ED54-4AF0-9DF1-0DE09AA4F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3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A259B-ED54-4AF0-9DF1-0DE09AA4F0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292D71-6E9A-4AEC-B8CA-F90CC53C48D7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292D71-6E9A-4AEC-B8CA-F90CC53C48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2792DC-4572-49B8-B02D-479EF3F4E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7127829" cy="20882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биологического мышления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обучающихся в сельской школе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9805" y="5373216"/>
            <a:ext cx="5762563" cy="754021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Научный руководитель: к.б.н.,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рофессор каф.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анатомии, физиологии и БЖ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Иглина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397" y="332656"/>
            <a:ext cx="6590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ФГБОУ ВО</a:t>
            </a:r>
          </a:p>
          <a:p>
            <a:pPr algn="ctr"/>
            <a:r>
              <a:rPr lang="ru-RU" dirty="0" smtClean="0"/>
              <a:t>«Новосибирский государственный педагогический университет»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8845" y="4005064"/>
            <a:ext cx="580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Кривоносова Екатерина Александровна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r>
              <a:rPr lang="ru-RU" dirty="0" smtClean="0"/>
              <a:t>Задание 1. На обобщение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92961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Для систематизации результатов наблюдений в природе целесообразно использовать специальные таблицы. Например, в разделе «Животные» 8 класс, можно дать задание запомнить одну из приведенных таблиц: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Особенности строения птиц в связи с различным образом жизни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Заполнение подобных таблиц вносит существенный вклад в развитие умения обобщать.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3143248"/>
          <a:ext cx="792961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280"/>
                <a:gridCol w="1704498"/>
                <a:gridCol w="1556280"/>
                <a:gridCol w="1526635"/>
                <a:gridCol w="15859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гнездования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и чем кормятся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Зимующие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Перелетные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85776"/>
            <a:ext cx="7467600" cy="1143000"/>
          </a:xfrm>
        </p:spPr>
        <p:txBody>
          <a:bodyPr/>
          <a:lstStyle/>
          <a:p>
            <a:r>
              <a:rPr lang="ru-RU" dirty="0" smtClean="0"/>
              <a:t>Задание 2. На сравнение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43932" cy="501662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Сравнительные текстовые таблицы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использовались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почти во всех темах курса биологии.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71678"/>
          <a:ext cx="821537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 жизни и системы органов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Рептилии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Птицы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Млекопитающие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Перемещение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Конечности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Покровы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Органы дыхания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Сердце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Пища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Размножение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428596" y="5267638"/>
            <a:ext cx="8286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сравнительных текстовых таблиц предполагает применение логических операций, что активизирует познавательную деятельность учащихся, и в конечном итоге способствует развитию их самостоятельного мышления.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d9a1747368abcbf5772f8bcf76d03466/img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778674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творческого потенциала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5720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Приведем некоторые примеры познавательных игр, которые мы применяли на практике при изучении биологии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«Найди ошибку»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доске записывается классификация групп растений от царства до вида с ошибкой. Нужно ее найти.  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«Продолжи ряд»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дана последовательность слов, которые относятся к одной теме, но в ней не хватает нескольких понятий, которые надо дописать.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Пример.  Лиственные …, хвойные…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«Пересказ по кругу»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Команды по очереди встают в круг. Ведущий, стоящий в центре, закрывает глаза, кружится на месте и указывает на любого игрока, с которого начинается воспроизведение учебного текста. Далее по часовой стрелке каждый говорит по одной фразе из учебного текста. И так до его конца.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творческого потенциала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214974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«Проверочный кроссворд» -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закрепление знаний в игровой форме.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Ученик получает карточку, имеющую 5-7 строк. Они пронумерованы по горизонтали, а внизу написаны вопросы. В течение определенного времени ученик заполняет карточку. Если работа сделана правильно, то в последней колонке читается проверочное слово.</a:t>
            </a:r>
          </a:p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«Узнай птицу» -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игроки получают карточки с зашифрованными названиями птиц.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Пример.  ЦАЛИГОР(горлица),   ЛИНФИ (филин),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       КАНЛИПЕ (пеликан) и так далее.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«Найди животное»: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1. Я захожу во все заливы, 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щу ка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кой-нибудь наживы.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2. Немно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йдут мой след: я здесь, а кажется, что нет.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3. Как жаль, что мне запре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щено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усаться и ходить в кино.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4. Среди куст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рит покой, здесь хорошо бродить одной.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5. Как хорошо после дож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ята рады, рад и 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52036089"/>
              </p:ext>
            </p:extLst>
          </p:nvPr>
        </p:nvGraphicFramePr>
        <p:xfrm>
          <a:off x="214282" y="2000240"/>
          <a:ext cx="406961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115616" y="361543"/>
            <a:ext cx="6858016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результатов первичного и повторного диагностирования группы А и Б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                                                     Б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2000240"/>
            <a:ext cx="4190256" cy="2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357290" y="1714488"/>
          <a:ext cx="642942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11560" y="744379"/>
            <a:ext cx="771527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результатов повторного диагностирования уровня познавательной активности обеих групп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467600" cy="11430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показателей качества знаний                                   на начало              и             конец эксперимента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5536434"/>
              </p:ext>
            </p:extLst>
          </p:nvPr>
        </p:nvGraphicFramePr>
        <p:xfrm>
          <a:off x="3347864" y="1714488"/>
          <a:ext cx="5438978" cy="290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536434"/>
              </p:ext>
            </p:extLst>
          </p:nvPr>
        </p:nvGraphicFramePr>
        <p:xfrm>
          <a:off x="539552" y="1772816"/>
          <a:ext cx="542928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57224" y="1196752"/>
            <a:ext cx="7677177" cy="487545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начальном этапе в группе Б уровень познавательной активности и качество знаний по предмету  был значительно ниже, чем в группе 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результате реализации заданий, направленных на развитие биологического мышления, наблюдалась положительная динамика развития познавательной активности и качества знаний в группе Б.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пробированная система заданий и их применение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биологии способствовала развитию биологического мышления и повышению качества образовательного процесса.  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560840" cy="1343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качества знаний учащихся путем развития биологического мышления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00100" y="1785926"/>
            <a:ext cx="7704667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основе психолого-педагогической литературы изучить теоретические аспекты проблемы формирования биологического мышления на уроках биологии.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Рассмотреть влияние активных методов на формирование биологического мышления учащихся 8 классов МКОУ «СОШ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Керамкомбинат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на уроках биологии.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Составить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разные формы заданий, направленных на  развитие биологического мышления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учащихся.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6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200800" cy="108012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 и методы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704667" cy="3476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учебно-воспитательный процесс;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формирование биологического мышления учащихся;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1.Теоретические – анализ научной (педагогической, естественнонаучной) и учебно-методической литературы; систематизация и обобщение результатов исследования.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Эмпирические – эксперименты; наблюдение педагогическое, тестирование, анкетирование.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Математические – статистическая обработка экспериментальных данных, табличная и графическая интерпретация результатов эксперимента.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9286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000924" cy="44958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начальном этапе эксперимента мы подобрали методики и провели диагностическое обследование, направленное на выявление познавательной активности (самостоятельной деятельности)  у учащихся 8-х классов на уроках биологии МКОУ «СОШ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Керамкомбинат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определения уровня познавательной активности была использована методика мотивации учения «Учебная мотивация как показатель качества образования»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Биологическое мышление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28662" y="1571612"/>
            <a:ext cx="7514038" cy="3357586"/>
          </a:xfrm>
          <a:solidFill>
            <a:schemeClr val="bg1"/>
          </a:solidFill>
          <a:ln w="762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pPr>
              <a:lnSpc>
                <a:spcPct val="11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последние годы в педагогической литературе стало использоваться понятие «биологическое мышление» -специфический процесс познавательной деятельности биологических объектов, явлений, закономерностей.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(М.Х.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Хаджаров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Мыслительные операции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600200"/>
            <a:ext cx="7210452" cy="44005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Мышление есть познавательная деятельность человека, характеризующаяся многообразием форм своего протекания, взаимосвязями,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взаимопереходами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этих различных форм: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3357563"/>
          <a:ext cx="6357982" cy="194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91"/>
                <a:gridCol w="3178991"/>
              </a:tblGrid>
              <a:tr h="64770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770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Синтез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Абстракция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770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Конкретизация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4643446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22527839"/>
              </p:ext>
            </p:extLst>
          </p:nvPr>
        </p:nvGraphicFramePr>
        <p:xfrm>
          <a:off x="1214414" y="1285860"/>
          <a:ext cx="6912768" cy="466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47667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Сравнение результатов первичного диагностирования уровня познавательной активности обеих групп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на начало эксперимента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7467600" cy="408793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49313430"/>
              </p:ext>
            </p:extLst>
          </p:nvPr>
        </p:nvGraphicFramePr>
        <p:xfrm>
          <a:off x="1428728" y="1714488"/>
          <a:ext cx="6096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0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928670"/>
            <a:ext cx="7467600" cy="54452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активизации познавательной деятельности учащихся 8-х классов было реализовано в период с января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 процессе исследования испытуемым предлагались разные виды самостоятельных работ на уроках биологии.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Работа с книгой, выполнение тестовых заданий, авторских тестов, письменные самостоятельные работы (включая дифференцированные), контроль (взаимоконтроль, самоконтроль);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Задания с учетом индивидуальных способностей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рупповые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самостоятельные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Работы с дидактическими карточками на развитие мыслительных операций: анализа и синтеза, выведение закономерностей общего и частного характера, авторские задания.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828</Words>
  <Application>Microsoft Office PowerPoint</Application>
  <PresentationFormat>Экран (4:3)</PresentationFormat>
  <Paragraphs>107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Развитие  биологического мышления у обучающихся в сельской школе</vt:lpstr>
      <vt:lpstr>Цель: Повышение качества знаний учащихся путем развития биологического мышления</vt:lpstr>
      <vt:lpstr> Объект и методы исследования</vt:lpstr>
      <vt:lpstr>Методика исследования</vt:lpstr>
      <vt:lpstr>       Биологическое мышление</vt:lpstr>
      <vt:lpstr>Мыслительные операции</vt:lpstr>
      <vt:lpstr>Презентация PowerPoint</vt:lpstr>
      <vt:lpstr>Качество знаний на начало эксперимента</vt:lpstr>
      <vt:lpstr>Презентация PowerPoint</vt:lpstr>
      <vt:lpstr>Задание 1. На обобщение </vt:lpstr>
      <vt:lpstr>Задание 2. На сравнение</vt:lpstr>
      <vt:lpstr>Презентация PowerPoint</vt:lpstr>
      <vt:lpstr>Развитие творческого потенциала</vt:lpstr>
      <vt:lpstr>Развитие творческого потенциала</vt:lpstr>
      <vt:lpstr>Презентация PowerPoint</vt:lpstr>
      <vt:lpstr>Презентация PowerPoint</vt:lpstr>
      <vt:lpstr>Сравнение показателей качества знаний                                   на начало              и             конец эксперимента</vt:lpstr>
      <vt:lpstr>Выводы</vt:lpstr>
      <vt:lpstr>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биологического мышления у учащихся 6 класса при использовании электронно-дидактических средств</dc:title>
  <dc:creator>User</dc:creator>
  <cp:lastModifiedBy>User</cp:lastModifiedBy>
  <cp:revision>193</cp:revision>
  <dcterms:created xsi:type="dcterms:W3CDTF">2016-05-25T04:26:32Z</dcterms:created>
  <dcterms:modified xsi:type="dcterms:W3CDTF">2017-06-06T03:06:34Z</dcterms:modified>
</cp:coreProperties>
</file>