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6" r:id="rId5"/>
    <p:sldId id="267" r:id="rId6"/>
    <p:sldId id="268" r:id="rId7"/>
    <p:sldId id="269" r:id="rId8"/>
    <p:sldId id="272" r:id="rId9"/>
    <p:sldId id="273" r:id="rId10"/>
    <p:sldId id="274" r:id="rId11"/>
    <p:sldId id="260" r:id="rId12"/>
    <p:sldId id="275" r:id="rId13"/>
    <p:sldId id="261" r:id="rId14"/>
    <p:sldId id="271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Ниже среднего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  <c:pt idx="3">
                  <c:v>Ниже среднего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658924335204584"/>
          <c:y val="0.1050523094548962"/>
          <c:w val="0.30784876026846769"/>
          <c:h val="0.789895381090207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3009E-30CA-434C-A82C-A85BAA18DBDF}" type="datetimeFigureOut">
              <a:rPr lang="ru-RU" smtClean="0"/>
              <a:pPr/>
              <a:t>29.10.2017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B7302-AF76-49A7-8AE0-4F369BE5E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988424" cy="309634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годовой динамики общей выносливости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юношей-студентов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младших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курсов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(курсовая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по дисциплине «Теория и методика физической культуры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653136"/>
            <a:ext cx="8136904" cy="1875656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</a:endParaRPr>
          </a:p>
          <a:p>
            <a:pPr algn="r"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</a:rPr>
              <a:t>Выполнила: </a:t>
            </a:r>
            <a:r>
              <a:rPr lang="ru-RU" sz="2200" dirty="0" smtClean="0">
                <a:solidFill>
                  <a:schemeClr val="tx1"/>
                </a:solidFill>
              </a:rPr>
              <a:t>Шохина Н.А., 9ПДОпб-12-21оп</a:t>
            </a:r>
          </a:p>
          <a:p>
            <a:pPr algn="r">
              <a:spcBef>
                <a:spcPts val="0"/>
              </a:spcBef>
            </a:pPr>
            <a:endParaRPr lang="ru-RU" sz="2200" b="1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r">
              <a:spcBef>
                <a:spcPts val="0"/>
              </a:spcBef>
            </a:pPr>
            <a:r>
              <a:rPr lang="ru-RU" sz="2200" b="1" dirty="0" smtClean="0">
                <a:solidFill>
                  <a:schemeClr val="tx1"/>
                </a:solidFill>
                <a:ea typeface="Calibri"/>
                <a:cs typeface="Times New Roman"/>
              </a:rPr>
              <a:t>Научный руководитель: </a:t>
            </a:r>
            <a:r>
              <a:rPr lang="ru-RU" sz="2200" dirty="0">
                <a:solidFill>
                  <a:schemeClr val="tx1"/>
                </a:solidFill>
                <a:ea typeface="Calibri"/>
                <a:cs typeface="Times New Roman"/>
              </a:rPr>
              <a:t>декан </a:t>
            </a:r>
            <a:r>
              <a:rPr lang="ru-RU" sz="2200" dirty="0" err="1" smtClean="0">
                <a:solidFill>
                  <a:schemeClr val="tx1"/>
                </a:solidFill>
                <a:ea typeface="Calibri"/>
                <a:cs typeface="Times New Roman"/>
              </a:rPr>
              <a:t>ФБиЗЧ</a:t>
            </a:r>
            <a:r>
              <a:rPr lang="ru-RU" sz="2200" dirty="0" smtClean="0">
                <a:solidFill>
                  <a:schemeClr val="tx1"/>
                </a:solidFill>
                <a:ea typeface="Calibri"/>
                <a:cs typeface="Times New Roman"/>
              </a:rPr>
              <a:t> Варфоломеева З.С., </a:t>
            </a:r>
          </a:p>
          <a:p>
            <a:pPr algn="r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  <a:ea typeface="Calibri"/>
                <a:cs typeface="Times New Roman"/>
              </a:rPr>
              <a:t>кандидат педагогических наук, доцент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3238500" cy="1943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1608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1253371"/>
            <a:ext cx="835292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III 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этап исследования (май 201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7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 г.):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педагогическое тестирование общей выносливости юношей-студентов младших курсов на конец учебного года.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9363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/>
        </p:nvGraphicFramePr>
        <p:xfrm>
          <a:off x="1979712" y="1700808"/>
          <a:ext cx="4896544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11760" y="5157192"/>
            <a:ext cx="4578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alibri" panose="020F0502020204030204" pitchFamily="34" charset="0"/>
              </a:rPr>
              <a:t>Рисунок 2. Распределение юношей по уровням общей выносливости, в % (май 2017 г.)</a:t>
            </a:r>
          </a:p>
          <a:p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1608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1608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1253371"/>
            <a:ext cx="835292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Выводы по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III 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этапу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Динамика уровня общей выносливости имеет отрицательный характер. При расчете достоверности выявленных различий по t-критерию Стьюдента для связанных выборок различия оказались достоверными (</a:t>
            </a:r>
            <a:r>
              <a:rPr lang="en-US" sz="2800" dirty="0" smtClean="0"/>
              <a:t>t</a:t>
            </a:r>
            <a:r>
              <a:rPr lang="ru-RU" dirty="0" smtClean="0"/>
              <a:t>эмп</a:t>
            </a:r>
            <a:r>
              <a:rPr lang="ru-RU" sz="2800" dirty="0" smtClean="0"/>
              <a:t>=4.21 при </a:t>
            </a:r>
            <a:r>
              <a:rPr lang="en-US" sz="2800" dirty="0" smtClean="0"/>
              <a:t>p&lt;0,01)</a:t>
            </a:r>
            <a:endParaRPr lang="ru-RU" sz="2800" b="1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93630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9580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отрицательной динамики уровня общей выносливости: </a:t>
            </a:r>
          </a:p>
          <a:p>
            <a:r>
              <a:rPr lang="ru-RU" sz="3000" dirty="0" smtClean="0"/>
              <a:t>низкая посещаемость студентами занятий по физической культуре;</a:t>
            </a:r>
          </a:p>
          <a:p>
            <a:r>
              <a:rPr lang="ru-RU" sz="3000" dirty="0" smtClean="0"/>
              <a:t>отсутствие в учебном процессе лыжной подготовки и достаточного количества циклических упражнений;</a:t>
            </a:r>
          </a:p>
          <a:p>
            <a:r>
              <a:rPr lang="ru-RU" dirty="0" smtClean="0"/>
              <a:t>ограниченное использование длительного бега и оздоровительной ходьбы, вследствие неблагоприятных погодных условий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1608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Выводы: </a:t>
            </a:r>
          </a:p>
          <a:p>
            <a:pPr marL="0" indent="0">
              <a:buNone/>
            </a:pPr>
            <a:r>
              <a:rPr lang="ru-RU" sz="2800" dirty="0" smtClean="0"/>
              <a:t>1. Использованная методика занятий</a:t>
            </a:r>
            <a:r>
              <a:rPr lang="ru-RU" sz="2800" dirty="0"/>
              <a:t> </a:t>
            </a:r>
            <a:r>
              <a:rPr lang="ru-RU" sz="2800" dirty="0" smtClean="0"/>
              <a:t>по физической культуре оказалась недостаточно эффективной для поддержания и развития выносливости юношей в течение учебного года.</a:t>
            </a:r>
          </a:p>
          <a:p>
            <a:pPr marL="0" indent="0">
              <a:buNone/>
            </a:pPr>
            <a:r>
              <a:rPr lang="ru-RU" sz="2800" dirty="0" smtClean="0"/>
              <a:t>2. Существует необходимость в  разработке и внедрении в образовательный процесс более результативной методики развития общей выносливости студентов.</a:t>
            </a:r>
          </a:p>
          <a:p>
            <a:pPr marL="0" indent="0">
              <a:buNone/>
            </a:pPr>
            <a:r>
              <a:rPr lang="ru-RU" sz="2800" dirty="0" smtClean="0"/>
              <a:t>3. Для поддержания и повышения уровня общей выносливости юношей методика занятий должна предполагать более регулярное использование таких средств, как</a:t>
            </a:r>
            <a:r>
              <a:rPr lang="en-US" sz="2800" dirty="0" smtClean="0"/>
              <a:t> </a:t>
            </a:r>
            <a:r>
              <a:rPr lang="ru-RU" sz="2800" dirty="0" smtClean="0"/>
              <a:t>длительный бег, передвижение на лыжах, плавание, игровые упражнения.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1608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1"/>
            <a:ext cx="8229600" cy="52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оценить </a:t>
            </a:r>
            <a:r>
              <a:rPr lang="ru-RU" sz="2800" dirty="0"/>
              <a:t>годовую динамику </a:t>
            </a:r>
            <a:r>
              <a:rPr lang="ru-RU" sz="2800" dirty="0" smtClean="0"/>
              <a:t>общей выносливости юношей-студентов </a:t>
            </a:r>
            <a:r>
              <a:rPr lang="ru-RU" sz="2800" dirty="0"/>
              <a:t>младших </a:t>
            </a:r>
            <a:r>
              <a:rPr lang="ru-RU" sz="2800" dirty="0" smtClean="0"/>
              <a:t>курсов.</a:t>
            </a:r>
          </a:p>
          <a:p>
            <a:pPr marL="0" indent="0" algn="just">
              <a:buNone/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 исследования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процесс развития общей выносливости юношей в возрасте 17-19 лет.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исследования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годовая динамика общей выносливости юношей-студентов младших курсов.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720036"/>
            <a:ext cx="8136904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87313" algn="just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indent="8731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исследования: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На основе анализа литературы раскрыть понятие общей выносливости  и закономерности ее развития  в возрасте 17-19 лет.</a:t>
            </a:r>
            <a:endParaRPr kumimoji="0" lang="en-US" sz="2800" b="0" i="0" u="none" strike="noStrike" cap="none" normalizeH="0" baseline="0" dirty="0" smtClean="0">
              <a:ln>
                <a:noFill/>
              </a:ln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Оценить уровень общей выносливости юношей-студентов младших курсов в начале учебного года.</a:t>
            </a:r>
            <a:endParaRPr kumimoji="0" lang="en-US" sz="2800" b="0" i="0" u="none" strike="noStrike" cap="none" normalizeH="0" baseline="0" dirty="0" smtClean="0">
              <a:ln>
                <a:noFill/>
              </a:ln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Выявить годовую динамику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развитии выносливости и на ее основе оценить эффективность методики развития общей выносливости юношей-студентов младших курсов.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1608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1520" y="1131278"/>
            <a:ext cx="8352928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Методы исследования: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ea typeface="Times New Roman" pitchFamily="18" charset="0"/>
                <a:cs typeface="Arial" pitchFamily="34" charset="0"/>
              </a:rPr>
              <a:t>анализ научно-методической литературы, 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нализ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документации (рабочая программа по учебной дисциплине), </a:t>
            </a:r>
            <a:r>
              <a:rPr lang="ru-RU" sz="2800" dirty="0" smtClean="0">
                <a:ea typeface="Times New Roman" pitchFamily="18" charset="0"/>
                <a:cs typeface="Arial" pitchFamily="34" charset="0"/>
              </a:rPr>
              <a:t>т</a:t>
            </a:r>
            <a:r>
              <a:rPr lang="ru-RU" sz="2800" baseline="0" dirty="0" smtClean="0">
                <a:ea typeface="Times New Roman" pitchFamily="18" charset="0"/>
                <a:cs typeface="Arial" pitchFamily="34" charset="0"/>
              </a:rPr>
              <a:t>естирование</a:t>
            </a:r>
            <a:r>
              <a:rPr lang="ru-RU" sz="2800" dirty="0" smtClean="0">
                <a:ea typeface="Times New Roman" pitchFamily="18" charset="0"/>
                <a:cs typeface="Arial" pitchFamily="34" charset="0"/>
              </a:rPr>
              <a:t>, м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етоды математической статистики</a:t>
            </a:r>
            <a:r>
              <a:rPr lang="ru-RU" sz="2800" dirty="0" smtClean="0"/>
              <a:t> (расчет достоверности различий).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База исследования: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ФГБОУ ВО «Череповецкий государственный университет»; студенты </a:t>
            </a:r>
            <a:r>
              <a:rPr lang="en-US" sz="2800" dirty="0" smtClean="0"/>
              <a:t>I</a:t>
            </a:r>
            <a:r>
              <a:rPr lang="ru-RU" sz="2800" dirty="0" smtClean="0"/>
              <a:t>-</a:t>
            </a:r>
            <a:r>
              <a:rPr lang="en-US" sz="2800" dirty="0" smtClean="0"/>
              <a:t>II </a:t>
            </a:r>
            <a:r>
              <a:rPr lang="ru-RU" sz="2800" dirty="0"/>
              <a:t>курсов (</a:t>
            </a:r>
            <a:r>
              <a:rPr lang="ru-RU" sz="2800" dirty="0" smtClean="0"/>
              <a:t>юноши), не занимающиеся спортом (</a:t>
            </a:r>
            <a:r>
              <a:rPr lang="en-US" sz="2800" dirty="0" smtClean="0"/>
              <a:t>n</a:t>
            </a:r>
            <a:r>
              <a:rPr lang="ru-RU" sz="2800" dirty="0" smtClean="0"/>
              <a:t>=11).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Диагностический инструментарий: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/>
              <a:t>контрольное упражнение «бег 3000 м».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630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1608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1253371"/>
            <a:ext cx="835292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этап исследования (сентябрь 2016 г.):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педагогическое тестирование общей выносливости юношей-студентов младших курсов на начало учебного года.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9363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71800" y="5445224"/>
            <a:ext cx="4578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Рисунок 1. Распределение юношей по уровням общей выносливости, в % (сентябрь 2016 г.)</a:t>
            </a:r>
          </a:p>
          <a:p>
            <a:endParaRPr lang="ru-RU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555776" y="1700808"/>
          <a:ext cx="4536504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1608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1608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1253371"/>
            <a:ext cx="835292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Выводы по 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I 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этапу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88840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значительная часть юношей-студентов  младших курсов продемонстрировала низкий уровень развития общей выносливости в начале учебного года;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полученные результаты убеждают в необходимости оценки эффективности методики развития общей выносливости студентов младших курсов.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193630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01608" cy="1143000"/>
          </a:xfrm>
        </p:spPr>
        <p:txBody>
          <a:bodyPr>
            <a:normAutofit/>
          </a:bodyPr>
          <a:lstStyle/>
          <a:p>
            <a:pPr algn="r"/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годовой динамики общей выносливости юношей-студентов младших курсов</a:t>
            </a:r>
            <a:endParaRPr lang="ru-RU" sz="1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1007150"/>
            <a:ext cx="835292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II 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этап исследования (сентябрь 2016 г. -май 2017 г.):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ea typeface="Times New Roman" pitchFamily="18" charset="0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132856"/>
            <a:ext cx="8568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 течение учебного года студенты занимались в соответствии с программой дисциплины «Физическая культура и спорт» по методике, в которой основными средствами были спортивные игры, легкоатлетические упражнения и гимнастика; в основном применялся игровой метод и метод строго регламентированного упражнения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19363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188640"/>
            <a:ext cx="903649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</a:pPr>
            <a:endParaRPr lang="en-US" sz="2000" dirty="0" smtClean="0"/>
          </a:p>
          <a:p>
            <a:pPr algn="r">
              <a:spcBef>
                <a:spcPct val="0"/>
              </a:spcBef>
            </a:pPr>
            <a:r>
              <a:rPr lang="ru-RU" sz="2000" b="1" dirty="0" smtClean="0"/>
              <a:t>Таблица 1</a:t>
            </a:r>
            <a:endParaRPr lang="en-US" sz="2000" b="1" dirty="0" smtClean="0"/>
          </a:p>
          <a:p>
            <a:pPr algn="r">
              <a:spcBef>
                <a:spcPct val="0"/>
              </a:spcBef>
            </a:pPr>
            <a:r>
              <a:rPr lang="ru-RU" sz="2000" b="1" dirty="0" smtClean="0"/>
              <a:t>Средства физической культуры юношей-студентов, применяемые в течение учебного года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4571216"/>
              </p:ext>
            </p:extLst>
          </p:nvPr>
        </p:nvGraphicFramePr>
        <p:xfrm>
          <a:off x="395536" y="1340768"/>
          <a:ext cx="8280920" cy="453650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240360"/>
                <a:gridCol w="504056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400" kern="1200" dirty="0" smtClean="0"/>
                        <a:t>Месяц</a:t>
                      </a:r>
                      <a:endParaRPr lang="ru-RU" sz="24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/>
                        <a:t>Средства развития выносливости</a:t>
                      </a:r>
                      <a:endParaRPr lang="ru-RU" sz="2400" b="1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Сентябрь</a:t>
                      </a:r>
                      <a:r>
                        <a:rPr lang="ru-RU" sz="2000" kern="1200" baseline="0" dirty="0" smtClean="0"/>
                        <a:t> – </a:t>
                      </a:r>
                      <a:r>
                        <a:rPr lang="ru-RU" sz="2000" kern="1200" dirty="0" smtClean="0"/>
                        <a:t>октябрь 2016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/>
                        <a:t>Беговые упражнения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/>
                        <a:t>Оздоровительная ходьба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/>
                        <a:t>Подвижные игры на открытом воздухе</a:t>
                      </a:r>
                      <a:endParaRPr lang="ru-RU" sz="20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Ноябрь</a:t>
                      </a:r>
                      <a:r>
                        <a:rPr lang="ru-RU" sz="2000" kern="1200" baseline="0" dirty="0" smtClean="0"/>
                        <a:t> – </a:t>
                      </a:r>
                      <a:r>
                        <a:rPr lang="ru-RU" sz="2000" kern="1200" dirty="0" smtClean="0"/>
                        <a:t>декабрь 2016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/>
                        <a:t>Спортивные игры (волейбол)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/>
                        <a:t>Атлетическая гимнастика</a:t>
                      </a:r>
                      <a:endParaRPr lang="ru-RU" sz="20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Февраль</a:t>
                      </a:r>
                      <a:r>
                        <a:rPr lang="ru-RU" sz="2000" kern="1200" baseline="0" dirty="0" smtClean="0"/>
                        <a:t> – </a:t>
                      </a:r>
                      <a:r>
                        <a:rPr lang="ru-RU" sz="2000" kern="1200" dirty="0" smtClean="0"/>
                        <a:t>март 2017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/>
                        <a:t>Круговые тренировки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/>
                        <a:t>Спортивные игры (баскетбол)</a:t>
                      </a:r>
                      <a:endParaRPr lang="ru-RU" sz="20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Апрель</a:t>
                      </a:r>
                      <a:r>
                        <a:rPr lang="ru-RU" sz="2000" kern="1200" baseline="0" dirty="0" smtClean="0"/>
                        <a:t> – </a:t>
                      </a:r>
                      <a:r>
                        <a:rPr lang="ru-RU" sz="2000" kern="1200" dirty="0" smtClean="0"/>
                        <a:t>май 2017 г.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/>
                        <a:t>Беговые упражнения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/>
                        <a:t>Подвижные игры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/>
                        <a:t>Спортивные игры (футбол)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36308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652</Words>
  <Application>Microsoft Office PowerPoint</Application>
  <PresentationFormat>Экран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Оценка годовой динамики общей выносливости юношей-студентов младших курсов (курсовая работа по дисциплине «Теория и методика физической культуры») </vt:lpstr>
      <vt:lpstr>Оценка годовой динамики общей выносливости юношей-студентов младших курсов</vt:lpstr>
      <vt:lpstr>Оценка годовой динамики общей выносливости юношей-студентов младших курсов</vt:lpstr>
      <vt:lpstr>Оценка годовой динамики общей выносливости юношей-студентов младших курсов</vt:lpstr>
      <vt:lpstr>Оценка годовой динамики общей выносливости юношей-студентов младших курсов</vt:lpstr>
      <vt:lpstr>Оценка годовой динамики общей выносливости юношей-студентов младших курсов</vt:lpstr>
      <vt:lpstr>Оценка годовой динамики общей выносливости юношей-студентов младших курсов</vt:lpstr>
      <vt:lpstr>Оценка годовой динамики общей выносливости юношей-студентов младших курсов</vt:lpstr>
      <vt:lpstr>Слайд 9</vt:lpstr>
      <vt:lpstr>Оценка годовой динамики общей выносливости юношей-студентов младших курсов</vt:lpstr>
      <vt:lpstr>Оценка годовой динамики общей выносливости юношей-студентов младших курсов</vt:lpstr>
      <vt:lpstr>Оценка годовой динамики общей выносливости юношей-студентов младших курсов</vt:lpstr>
      <vt:lpstr>Оценка годовой динамики общей выносливости юношей-студентов младших курсов</vt:lpstr>
      <vt:lpstr>Оценка годовой динамики общей выносливости юношей-студентов младших курсов</vt:lpstr>
      <vt:lpstr>Слайд 15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годовой динамики общей выносливости студентов-юношей младших курсов</dc:title>
  <dc:creator>natasha</dc:creator>
  <cp:lastModifiedBy>natasha</cp:lastModifiedBy>
  <cp:revision>35</cp:revision>
  <dcterms:created xsi:type="dcterms:W3CDTF">2017-05-20T15:23:23Z</dcterms:created>
  <dcterms:modified xsi:type="dcterms:W3CDTF">2017-10-29T14:30:35Z</dcterms:modified>
</cp:coreProperties>
</file>