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1"/>
  </p:notesMasterIdLst>
  <p:sldIdLst>
    <p:sldId id="269" r:id="rId2"/>
    <p:sldId id="286" r:id="rId3"/>
    <p:sldId id="271" r:id="rId4"/>
    <p:sldId id="302" r:id="rId5"/>
    <p:sldId id="303" r:id="rId6"/>
    <p:sldId id="304" r:id="rId7"/>
    <p:sldId id="311" r:id="rId8"/>
    <p:sldId id="305" r:id="rId9"/>
    <p:sldId id="273" r:id="rId10"/>
    <p:sldId id="307" r:id="rId11"/>
    <p:sldId id="306" r:id="rId12"/>
    <p:sldId id="308" r:id="rId13"/>
    <p:sldId id="309" r:id="rId14"/>
    <p:sldId id="315" r:id="rId15"/>
    <p:sldId id="313" r:id="rId16"/>
    <p:sldId id="314" r:id="rId17"/>
    <p:sldId id="316" r:id="rId18"/>
    <p:sldId id="287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0E226-F8D9-4D39-9274-63B80ADF05C6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58D3F-96EC-41A8-9D73-10A705975C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199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58D3F-96EC-41A8-9D73-10A705975C1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666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58D3F-96EC-41A8-9D73-10A705975C1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655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6CE3C6-0B26-449E-B1BE-B03BF2C08FCD}" type="datetime1">
              <a:rPr lang="ru-RU" smtClean="0"/>
              <a:t>18.07.2018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3446E7-6B63-4A6F-B48B-F65192BCA33B}" type="datetime1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CFE7278-6037-44F4-921D-B0D90F714019}" type="datetime1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AA113FA-49C2-4809-A146-207C47301A95}" type="datetime1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9372" y="260648"/>
            <a:ext cx="588336" cy="228600"/>
          </a:xfrm>
        </p:spPr>
        <p:txBody>
          <a:bodyPr/>
          <a:lstStyle>
            <a:lvl1pPr>
              <a:defRPr sz="3200" b="1" i="0"/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71CBAD1-4254-4BA6-8D27-220E12503B75}" type="datetime1">
              <a:rPr lang="ru-RU" smtClean="0"/>
              <a:t>18.07.2018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C42FC5-5F99-444F-AC01-76D05CBC6F64}" type="datetime1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6B0CF6-8B8E-460C-939E-300CF66B2621}" type="datetime1">
              <a:rPr lang="ru-RU" smtClean="0"/>
              <a:t>18.07.2018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DD7F83D-E256-4BB1-A7EF-F6C0FE7EE801}" type="datetime1">
              <a:rPr lang="ru-RU" smtClean="0"/>
              <a:t>18.07.2018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7D2304-CF14-4868-BAE3-D2626C91714A}" type="datetime1">
              <a:rPr lang="ru-RU" smtClean="0"/>
              <a:t>18.07.2018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57D643-DF1C-4075-9E4A-B58B5EC3AFD5}" type="datetime1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C7FAFF5-6426-4F67-ACB8-B9A06A322F76}" type="datetime1">
              <a:rPr lang="ru-RU" smtClean="0"/>
              <a:t>18.07.2018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2CBFE4C-DFA0-4F8B-AA33-70D0538B37DB}" type="datetime1">
              <a:rPr lang="ru-RU" smtClean="0"/>
              <a:t>18.07.2018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90387"/>
            <a:ext cx="81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rebuchet MS" pitchFamily="34" charset="0"/>
              </a:rPr>
              <a:t>Министерство образования и науки Российской Федерации</a:t>
            </a:r>
            <a:endParaRPr lang="ru-RU" sz="1600" dirty="0">
              <a:latin typeface="Trebuchet MS" pitchFamily="34" charset="0"/>
            </a:endParaRPr>
          </a:p>
          <a:p>
            <a:pPr algn="ctr"/>
            <a:r>
              <a:rPr lang="ru-RU" sz="1600" dirty="0">
                <a:latin typeface="Trebuchet MS" pitchFamily="34" charset="0"/>
              </a:rPr>
              <a:t>Федеральное государственное бюджетное </a:t>
            </a:r>
            <a:r>
              <a:rPr lang="ru-RU" sz="1600" dirty="0" smtClean="0">
                <a:latin typeface="Trebuchet MS" pitchFamily="34" charset="0"/>
              </a:rPr>
              <a:t>образовательное</a:t>
            </a:r>
            <a:endParaRPr lang="en-US" sz="1600" dirty="0" smtClean="0">
              <a:latin typeface="Trebuchet MS" pitchFamily="34" charset="0"/>
            </a:endParaRPr>
          </a:p>
          <a:p>
            <a:pPr algn="ctr"/>
            <a:r>
              <a:rPr lang="ru-RU" sz="1600" dirty="0" smtClean="0">
                <a:latin typeface="Trebuchet MS" pitchFamily="34" charset="0"/>
              </a:rPr>
              <a:t> учреждение</a:t>
            </a:r>
            <a:r>
              <a:rPr lang="en-US" sz="1600" dirty="0" smtClean="0">
                <a:latin typeface="Trebuchet MS" pitchFamily="34" charset="0"/>
              </a:rPr>
              <a:t> </a:t>
            </a:r>
            <a:r>
              <a:rPr lang="ru-RU" sz="1600" dirty="0" smtClean="0">
                <a:latin typeface="Trebuchet MS" pitchFamily="34" charset="0"/>
              </a:rPr>
              <a:t>высшего образования</a:t>
            </a:r>
            <a:endParaRPr lang="ru-RU" sz="1600" dirty="0">
              <a:latin typeface="Trebuchet MS" pitchFamily="34" charset="0"/>
            </a:endParaRPr>
          </a:p>
          <a:p>
            <a:pPr algn="ctr"/>
            <a:r>
              <a:rPr lang="ru-RU" sz="1600" b="1" dirty="0">
                <a:latin typeface="Trebuchet MS" pitchFamily="34" charset="0"/>
              </a:rPr>
              <a:t>«Владимирский государственный университет</a:t>
            </a:r>
          </a:p>
          <a:p>
            <a:pPr algn="ctr"/>
            <a:r>
              <a:rPr lang="ru-RU" sz="1600" b="1" dirty="0">
                <a:latin typeface="Trebuchet MS" pitchFamily="34" charset="0"/>
              </a:rPr>
              <a:t>имени Александра Григорьевича и Николая Григорьевича Столетовых»</a:t>
            </a:r>
          </a:p>
          <a:p>
            <a:pPr algn="ctr"/>
            <a:r>
              <a:rPr lang="ru-RU" sz="1600" b="1" dirty="0">
                <a:latin typeface="Trebuchet MS" pitchFamily="34" charset="0"/>
              </a:rPr>
              <a:t>(</a:t>
            </a:r>
            <a:r>
              <a:rPr lang="ru-RU" sz="1600" b="1" dirty="0" err="1">
                <a:latin typeface="Trebuchet MS" pitchFamily="34" charset="0"/>
              </a:rPr>
              <a:t>ВлГУ</a:t>
            </a:r>
            <a:r>
              <a:rPr lang="ru-RU" sz="1600" b="1" dirty="0">
                <a:latin typeface="Trebuchet MS" pitchFamily="34" charset="0"/>
              </a:rPr>
              <a:t>)</a:t>
            </a:r>
          </a:p>
          <a:p>
            <a:pPr algn="ctr"/>
            <a:endParaRPr lang="ru-RU" sz="1600" dirty="0" smtClean="0">
              <a:latin typeface="Trebuchet MS" pitchFamily="34" charset="0"/>
            </a:endParaRPr>
          </a:p>
          <a:p>
            <a:pPr algn="ctr"/>
            <a:r>
              <a:rPr lang="ru-RU" sz="1600" dirty="0" smtClean="0">
                <a:latin typeface="Trebuchet MS" pitchFamily="34" charset="0"/>
              </a:rPr>
              <a:t>Институт </a:t>
            </a:r>
            <a:r>
              <a:rPr lang="ru-RU" sz="1600" dirty="0">
                <a:latin typeface="Trebuchet MS" pitchFamily="34" charset="0"/>
              </a:rPr>
              <a:t>архитектуры, строительства и энергетики</a:t>
            </a:r>
          </a:p>
          <a:p>
            <a:pPr algn="ctr"/>
            <a:r>
              <a:rPr lang="ru-RU" sz="1600" dirty="0">
                <a:latin typeface="Trebuchet MS" pitchFamily="34" charset="0"/>
              </a:rPr>
              <a:t>Кафедра химической технологии 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" y="3789040"/>
            <a:ext cx="8172399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5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На тему: </a:t>
            </a:r>
            <a:r>
              <a:rPr lang="ru-RU" sz="25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«объекты интеллектуальной собственности: полезная модель и промышленный образец»</a:t>
            </a:r>
            <a:endParaRPr lang="ru-RU" sz="25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44162" y="5157192"/>
            <a:ext cx="312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rebuchet MS" pitchFamily="34" charset="0"/>
              </a:rPr>
              <a:t>Выполнил работу:</a:t>
            </a:r>
          </a:p>
          <a:p>
            <a:pPr algn="r"/>
            <a:r>
              <a:rPr lang="ru-RU" sz="1600" dirty="0" smtClean="0">
                <a:latin typeface="Trebuchet MS" pitchFamily="34" charset="0"/>
              </a:rPr>
              <a:t>магистрант 1 курса</a:t>
            </a:r>
            <a:endParaRPr lang="ru-RU" sz="1600" dirty="0">
              <a:latin typeface="Trebuchet MS" pitchFamily="34" charset="0"/>
            </a:endParaRPr>
          </a:p>
          <a:p>
            <a:pPr algn="r"/>
            <a:r>
              <a:rPr lang="ru-RU" sz="1600" dirty="0" smtClean="0">
                <a:latin typeface="Trebuchet MS" pitchFamily="34" charset="0"/>
              </a:rPr>
              <a:t>Кочуров Дмитрий Валерьевич</a:t>
            </a:r>
            <a:endParaRPr lang="ru-RU" sz="1600" dirty="0" smtClean="0">
              <a:latin typeface="Trebuchet M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384702"/>
            <a:ext cx="16962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Trebuchet MS" pitchFamily="34" charset="0"/>
              </a:rPr>
              <a:t>Владимир</a:t>
            </a:r>
            <a:r>
              <a:rPr lang="en-US" sz="1600" dirty="0" smtClean="0">
                <a:latin typeface="Trebuchet MS" pitchFamily="34" charset="0"/>
              </a:rPr>
              <a:t>,</a:t>
            </a:r>
            <a:r>
              <a:rPr lang="ru-RU" sz="1600" dirty="0" smtClean="0">
                <a:latin typeface="Trebuchet MS" pitchFamily="34" charset="0"/>
              </a:rPr>
              <a:t> 2018</a:t>
            </a:r>
            <a:endParaRPr lang="ru-RU" sz="1600" dirty="0"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2492896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Презентация</a:t>
            </a:r>
          </a:p>
          <a:p>
            <a:pPr algn="ctr">
              <a:spcBef>
                <a:spcPct val="0"/>
              </a:spcBef>
            </a:pPr>
            <a:r>
              <a:rPr lang="ru-RU" sz="2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по дисциплине </a:t>
            </a:r>
            <a:r>
              <a:rPr lang="ru-RU" sz="2400" b="1" cap="all" dirty="0" smtClean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«Защита объектов интеллектуальной собственности»</a:t>
            </a:r>
            <a:endParaRPr lang="ru-RU" sz="2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3663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79512" y="3068960"/>
            <a:ext cx="1656184" cy="14401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Простые</a:t>
            </a:r>
          </a:p>
          <a:p>
            <a:pPr algn="ctr"/>
            <a:r>
              <a:rPr lang="ru-RU" sz="2000" dirty="0"/>
              <a:t> </a:t>
            </a:r>
            <a:r>
              <a:rPr lang="ru-RU" sz="2000" dirty="0" smtClean="0"/>
              <a:t>изделия</a:t>
            </a:r>
          </a:p>
          <a:p>
            <a:pPr algn="ctr"/>
            <a:r>
              <a:rPr lang="ru-RU" sz="2000" dirty="0" smtClean="0"/>
              <a:t>(упаковка и т.д.)</a:t>
            </a:r>
            <a:endParaRPr lang="ru-RU" sz="20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3067050"/>
            <a:ext cx="1656184" cy="16580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Составные </a:t>
            </a:r>
          </a:p>
          <a:p>
            <a:pPr algn="ctr"/>
            <a:r>
              <a:rPr lang="ru-RU" sz="2000" dirty="0"/>
              <a:t>и</a:t>
            </a:r>
            <a:r>
              <a:rPr lang="ru-RU" sz="2000" dirty="0" smtClean="0"/>
              <a:t>зделия (автомобиль и т.д.)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27226" y="1314500"/>
            <a:ext cx="2573824" cy="8652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Medium" pitchFamily="34" charset="0"/>
              </a:rPr>
              <a:t>Промышленный образец (ПО)</a:t>
            </a:r>
            <a:endParaRPr lang="ru-RU" sz="2400" b="1" dirty="0">
              <a:latin typeface="Franklin Gothic Medium" pitchFamily="34" charset="0"/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705" y="332656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/>
              <a:t>Виды промышленного образца</a:t>
            </a:r>
            <a:br>
              <a:rPr lang="ru-RU" sz="2800" b="0" dirty="0" smtClean="0"/>
            </a:br>
            <a:r>
              <a:rPr lang="ru-RU" sz="2800" b="0" dirty="0" smtClean="0"/>
              <a:t> (окончание)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79912" y="3068960"/>
            <a:ext cx="2304256" cy="165618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Самостоятельные части </a:t>
            </a:r>
            <a:r>
              <a:rPr lang="ru-RU" sz="2000" dirty="0" smtClean="0"/>
              <a:t>изделия (бампер</a:t>
            </a:r>
            <a:r>
              <a:rPr lang="en-US" sz="2000" dirty="0" smtClean="0"/>
              <a:t>, </a:t>
            </a:r>
            <a:r>
              <a:rPr lang="ru-RU" sz="2000" dirty="0" smtClean="0"/>
              <a:t>фара и т.д.)</a:t>
            </a:r>
            <a:endParaRPr lang="ru-RU" sz="2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228184" y="3071386"/>
            <a:ext cx="1656184" cy="27338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Наборы </a:t>
            </a:r>
          </a:p>
          <a:p>
            <a:pPr algn="ctr"/>
            <a:r>
              <a:rPr lang="ru-RU" sz="2000" dirty="0"/>
              <a:t>(комплекты изделий</a:t>
            </a:r>
            <a:r>
              <a:rPr lang="ru-RU" sz="2000" dirty="0" smtClean="0"/>
              <a:t>) (мебельный гарнитур</a:t>
            </a:r>
            <a:r>
              <a:rPr lang="en-US" sz="2000" dirty="0" smtClean="0"/>
              <a:t>, </a:t>
            </a:r>
            <a:r>
              <a:rPr lang="ru-RU" sz="2000" dirty="0" smtClean="0"/>
              <a:t>сервиз и т.д.)</a:t>
            </a:r>
            <a:endParaRPr lang="ru-RU" sz="2000" dirty="0"/>
          </a:p>
        </p:txBody>
      </p:sp>
      <p:cxnSp>
        <p:nvCxnSpPr>
          <p:cNvPr id="20" name="Прямая со стрелкой 19"/>
          <p:cNvCxnSpPr>
            <a:stCxn id="13" idx="2"/>
            <a:endCxn id="15" idx="0"/>
          </p:cNvCxnSpPr>
          <p:nvPr/>
        </p:nvCxnSpPr>
        <p:spPr>
          <a:xfrm flipH="1">
            <a:off x="1007604" y="2179784"/>
            <a:ext cx="3106534" cy="88917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3" idx="2"/>
            <a:endCxn id="17" idx="0"/>
          </p:cNvCxnSpPr>
          <p:nvPr/>
        </p:nvCxnSpPr>
        <p:spPr>
          <a:xfrm flipH="1">
            <a:off x="2807804" y="2179784"/>
            <a:ext cx="1306334" cy="88726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13" idx="2"/>
            <a:endCxn id="18" idx="0"/>
          </p:cNvCxnSpPr>
          <p:nvPr/>
        </p:nvCxnSpPr>
        <p:spPr>
          <a:xfrm>
            <a:off x="4114138" y="2179784"/>
            <a:ext cx="817902" cy="88917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3" idx="2"/>
            <a:endCxn id="19" idx="0"/>
          </p:cNvCxnSpPr>
          <p:nvPr/>
        </p:nvCxnSpPr>
        <p:spPr>
          <a:xfrm>
            <a:off x="4114138" y="2179784"/>
            <a:ext cx="2942138" cy="89160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14"/>
          <p:cNvSpPr txBox="1">
            <a:spLocks/>
          </p:cNvSpPr>
          <p:nvPr/>
        </p:nvSpPr>
        <p:spPr>
          <a:xfrm>
            <a:off x="-180528" y="260648"/>
            <a:ext cx="720080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308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15" y="-139699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/>
              <a:t>Признаки и характеристики промышленного образца</a:t>
            </a:r>
            <a:endParaRPr lang="ru-RU" sz="20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08520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052" y="1321585"/>
            <a:ext cx="2232248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Признаки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07703" y="1321585"/>
            <a:ext cx="2232248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Характеристики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321" y="2723263"/>
            <a:ext cx="1351855" cy="16022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является решение, состоящее </a:t>
            </a:r>
            <a:r>
              <a:rPr lang="ru-RU" sz="1400" dirty="0"/>
              <a:t>в определении </a:t>
            </a:r>
            <a:r>
              <a:rPr lang="ru-RU" sz="1400" dirty="0" smtClean="0"/>
              <a:t>внешнего вида изделия</a:t>
            </a:r>
            <a:endParaRPr lang="ru-RU" sz="13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53249" y="4554043"/>
            <a:ext cx="1653342" cy="155179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</a:t>
            </a:r>
            <a:r>
              <a:rPr lang="ru-RU" sz="1400" dirty="0" smtClean="0"/>
              <a:t>ешение</a:t>
            </a:r>
            <a:r>
              <a:rPr lang="ru-RU" sz="1400" dirty="0"/>
              <a:t>, охраняемое в качестве </a:t>
            </a:r>
            <a:r>
              <a:rPr lang="ru-RU" sz="1400" dirty="0" smtClean="0"/>
              <a:t>ПО, </a:t>
            </a:r>
            <a:r>
              <a:rPr lang="ru-RU" sz="1400" dirty="0"/>
              <a:t>должно носить художественно-конструкторский характер</a:t>
            </a:r>
            <a:endParaRPr lang="ru-RU" sz="135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758883" y="2350744"/>
            <a:ext cx="1737799" cy="20130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является </a:t>
            </a:r>
            <a:r>
              <a:rPr lang="ru-RU" sz="1400" dirty="0"/>
              <a:t>решение задачи, содержащее указание конкретных средств и путей реализации творческого </a:t>
            </a:r>
            <a:r>
              <a:rPr lang="ru-RU" sz="1400" dirty="0" smtClean="0"/>
              <a:t>замысла человека</a:t>
            </a:r>
            <a:endParaRPr lang="ru-RU" sz="135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693936" y="2350744"/>
            <a:ext cx="1159106" cy="3404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Новизна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198019" y="3390969"/>
            <a:ext cx="1820787" cy="52327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Оригинальность</a:t>
            </a:r>
            <a:endParaRPr lang="ru-RU" sz="1600" dirty="0"/>
          </a:p>
        </p:txBody>
      </p:sp>
      <p:cxnSp>
        <p:nvCxnSpPr>
          <p:cNvPr id="4" name="Прямая со стрелкой 3"/>
          <p:cNvCxnSpPr>
            <a:stCxn id="35" idx="1"/>
            <a:endCxn id="7" idx="0"/>
          </p:cNvCxnSpPr>
          <p:nvPr/>
        </p:nvCxnSpPr>
        <p:spPr>
          <a:xfrm flipH="1">
            <a:off x="1429176" y="1011279"/>
            <a:ext cx="1470281" cy="31030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5" idx="3"/>
            <a:endCxn id="11" idx="0"/>
          </p:cNvCxnSpPr>
          <p:nvPr/>
        </p:nvCxnSpPr>
        <p:spPr>
          <a:xfrm>
            <a:off x="5408914" y="1011279"/>
            <a:ext cx="1514913" cy="31030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2627784" y="4503573"/>
            <a:ext cx="1645705" cy="22701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ПО является новым, если совокупность его существенных признаков неизвестна из сведений</a:t>
            </a:r>
            <a:r>
              <a:rPr lang="en-US" sz="1400" dirty="0"/>
              <a:t>, </a:t>
            </a:r>
            <a:r>
              <a:rPr lang="ru-RU" sz="1400" dirty="0"/>
              <a:t>ставших общедоступными в мире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426359" y="4503573"/>
            <a:ext cx="1707331" cy="22701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является </a:t>
            </a:r>
            <a:r>
              <a:rPr lang="ru-RU" sz="1400" dirty="0" smtClean="0"/>
              <a:t>оригинальным, </a:t>
            </a:r>
            <a:r>
              <a:rPr lang="ru-RU" sz="1400" dirty="0"/>
              <a:t>если его существенные признаки обусловлены творческим характером особенностей изделия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40202" y="2774880"/>
            <a:ext cx="1916469" cy="5816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Промышленная применимость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259804" y="3717889"/>
            <a:ext cx="1800200" cy="233577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 </a:t>
            </a:r>
            <a:r>
              <a:rPr lang="ru-RU" sz="1400" dirty="0"/>
              <a:t>признается промышленно применимым, если он может быть многократно воспроизведен путем изготовления соответствующего изделия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99457" y="620688"/>
            <a:ext cx="2509457" cy="7811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Medium" pitchFamily="34" charset="0"/>
              </a:rPr>
              <a:t>Промышленный образец (ПО)</a:t>
            </a:r>
            <a:endParaRPr lang="ru-RU" sz="2400" b="1" dirty="0">
              <a:latin typeface="Franklin Gothic Medium" pitchFamily="34" charset="0"/>
            </a:endParaRPr>
          </a:p>
        </p:txBody>
      </p:sp>
      <p:cxnSp>
        <p:nvCxnSpPr>
          <p:cNvPr id="47" name="Прямая со стрелкой 46"/>
          <p:cNvCxnSpPr>
            <a:endCxn id="18" idx="0"/>
          </p:cNvCxnSpPr>
          <p:nvPr/>
        </p:nvCxnSpPr>
        <p:spPr>
          <a:xfrm flipH="1">
            <a:off x="753249" y="1991474"/>
            <a:ext cx="826671" cy="7317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20" idx="0"/>
          </p:cNvCxnSpPr>
          <p:nvPr/>
        </p:nvCxnSpPr>
        <p:spPr>
          <a:xfrm>
            <a:off x="1579920" y="1991474"/>
            <a:ext cx="1047863" cy="35927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9" idx="0"/>
          </p:cNvCxnSpPr>
          <p:nvPr/>
        </p:nvCxnSpPr>
        <p:spPr>
          <a:xfrm>
            <a:off x="1579920" y="1969657"/>
            <a:ext cx="0" cy="258438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1" idx="2"/>
            <a:endCxn id="21" idx="3"/>
          </p:cNvCxnSpPr>
          <p:nvPr/>
        </p:nvCxnSpPr>
        <p:spPr>
          <a:xfrm flipH="1">
            <a:off x="4853042" y="1969657"/>
            <a:ext cx="2070785" cy="55130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1" idx="2"/>
            <a:endCxn id="22" idx="0"/>
          </p:cNvCxnSpPr>
          <p:nvPr/>
        </p:nvCxnSpPr>
        <p:spPr>
          <a:xfrm flipH="1">
            <a:off x="5108413" y="1969657"/>
            <a:ext cx="1815414" cy="142131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1" idx="2"/>
            <a:endCxn id="33" idx="0"/>
          </p:cNvCxnSpPr>
          <p:nvPr/>
        </p:nvCxnSpPr>
        <p:spPr>
          <a:xfrm>
            <a:off x="6923827" y="1969657"/>
            <a:ext cx="174610" cy="80522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1" idx="2"/>
          </p:cNvCxnSpPr>
          <p:nvPr/>
        </p:nvCxnSpPr>
        <p:spPr>
          <a:xfrm flipH="1">
            <a:off x="3693936" y="2691171"/>
            <a:ext cx="579553" cy="185512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2" idx="2"/>
            <a:endCxn id="32" idx="0"/>
          </p:cNvCxnSpPr>
          <p:nvPr/>
        </p:nvCxnSpPr>
        <p:spPr>
          <a:xfrm>
            <a:off x="5108413" y="3914240"/>
            <a:ext cx="171612" cy="58933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3" idx="2"/>
            <a:endCxn id="34" idx="0"/>
          </p:cNvCxnSpPr>
          <p:nvPr/>
        </p:nvCxnSpPr>
        <p:spPr>
          <a:xfrm>
            <a:off x="7098437" y="3356481"/>
            <a:ext cx="61467" cy="36140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88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088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600" b="0" dirty="0" smtClean="0"/>
              <a:t>Признаки и характеристики </a:t>
            </a:r>
            <a:br>
              <a:rPr lang="ru-RU" sz="2600" b="0" dirty="0" smtClean="0"/>
            </a:br>
            <a:r>
              <a:rPr lang="ru-RU" sz="2600" b="0" dirty="0" smtClean="0"/>
              <a:t>промышленного образца</a:t>
            </a:r>
            <a:r>
              <a:rPr lang="en-US" sz="2600" b="0" dirty="0" smtClean="0"/>
              <a:t> </a:t>
            </a:r>
            <a:r>
              <a:rPr lang="ru-RU" sz="2600" b="0" dirty="0" smtClean="0"/>
              <a:t>(окончание)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68" y="764704"/>
            <a:ext cx="8172400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/>
              <a:t>Не являются </a:t>
            </a:r>
            <a:r>
              <a:rPr lang="ru-RU" sz="2000" b="1" u="sng" dirty="0" smtClean="0"/>
              <a:t>промышленными образцами решения:</a:t>
            </a:r>
          </a:p>
          <a:p>
            <a:pPr algn="just"/>
            <a:r>
              <a:rPr lang="ru-RU" sz="1550" dirty="0"/>
              <a:t>- оскорбляющие человеческое </a:t>
            </a:r>
            <a:r>
              <a:rPr lang="ru-RU" sz="1550" dirty="0" smtClean="0"/>
              <a:t>достоинство, национальные или религиозные чувства, </a:t>
            </a:r>
            <a:r>
              <a:rPr lang="ru-RU" sz="1550" dirty="0"/>
              <a:t>имеющие непристойное, жаргонное или циничное содержание или способные вызвать ассо­циации с чем-либо</a:t>
            </a:r>
            <a:r>
              <a:rPr lang="ru-RU" sz="1550" dirty="0" smtClean="0"/>
              <a:t>, имеющим непристойное, жаргонное или циничное содержание;</a:t>
            </a:r>
            <a:endParaRPr lang="ru-RU" sz="1550" dirty="0"/>
          </a:p>
          <a:p>
            <a:pPr algn="just"/>
            <a:r>
              <a:rPr lang="ru-RU" sz="1550" dirty="0"/>
              <a:t>- определяющие внешний вид изделий, противоречащие общественным интересам, принципам гуманности и морали;</a:t>
            </a:r>
          </a:p>
          <a:p>
            <a:pPr algn="just"/>
            <a:r>
              <a:rPr lang="ru-RU" sz="1550" dirty="0"/>
              <a:t>- способные ввести в заблуждение пользователя изделия в отношении производителя и (или) места производства изделия и (или) </a:t>
            </a:r>
            <a:r>
              <a:rPr lang="ru-RU" sz="1550" dirty="0" smtClean="0"/>
              <a:t>товара.</a:t>
            </a:r>
            <a:endParaRPr lang="ru-RU" sz="1550" dirty="0"/>
          </a:p>
          <a:p>
            <a:endParaRPr lang="ru-RU" sz="1900" dirty="0" smtClean="0"/>
          </a:p>
          <a:p>
            <a:r>
              <a:rPr lang="ru-RU" sz="2000" b="1" u="sng" dirty="0" smtClean="0"/>
              <a:t>Не </a:t>
            </a:r>
            <a:r>
              <a:rPr lang="ru-RU" sz="2000" b="1" u="sng" dirty="0"/>
              <a:t>предоставляется правовая охрана в </a:t>
            </a:r>
            <a:r>
              <a:rPr lang="ru-RU" sz="2000" b="1" u="sng" dirty="0" smtClean="0"/>
              <a:t>качестве</a:t>
            </a:r>
            <a:r>
              <a:rPr lang="en-US" sz="2000" b="1" u="sng" dirty="0" smtClean="0"/>
              <a:t> </a:t>
            </a:r>
            <a:r>
              <a:rPr lang="ru-RU" sz="2000" b="1" u="sng" dirty="0" smtClean="0"/>
              <a:t>промышленного образца:</a:t>
            </a:r>
          </a:p>
          <a:p>
            <a:pPr indent="-342900" algn="just">
              <a:buFontTx/>
              <a:buChar char="-"/>
            </a:pPr>
            <a:r>
              <a:rPr lang="ru-RU" sz="1550" dirty="0"/>
              <a:t>решениям, все признаки которых обусловлены исключительно технической функцией изделия, т.е. относящимся к изобретениям и полезным моделям;</a:t>
            </a:r>
          </a:p>
          <a:p>
            <a:pPr indent="-342900" algn="just">
              <a:buFontTx/>
              <a:buChar char="-"/>
            </a:pPr>
            <a:r>
              <a:rPr lang="ru-RU" sz="1550" dirty="0"/>
              <a:t>решениям, способным ввести в заблуждение потребителя изделия, в том числе в отношении производителя изделия, или места производства изделия, или </a:t>
            </a:r>
            <a:r>
              <a:rPr lang="ru-RU" sz="1550" dirty="0" smtClean="0"/>
              <a:t>товара;</a:t>
            </a:r>
            <a:endParaRPr lang="ru-RU" sz="1550" dirty="0"/>
          </a:p>
          <a:p>
            <a:pPr indent="-342900" algn="just">
              <a:buFontTx/>
              <a:buChar char="-"/>
            </a:pPr>
            <a:r>
              <a:rPr lang="ru-RU" sz="1550" dirty="0"/>
              <a:t>решениям, используемым в объектах неустойчивой формы из жидких, газообразных, сыпучих и им подобных </a:t>
            </a:r>
            <a:r>
              <a:rPr lang="ru-RU" sz="1550" dirty="0" smtClean="0"/>
              <a:t>веществ;</a:t>
            </a:r>
            <a:endParaRPr lang="ru-RU" sz="1550" dirty="0"/>
          </a:p>
          <a:p>
            <a:pPr indent="-342900" algn="just">
              <a:buFontTx/>
              <a:buChar char="-"/>
            </a:pPr>
            <a:r>
              <a:rPr lang="ru-RU" sz="1550" dirty="0"/>
              <a:t>стационарным архитектурным объектам, как правило, привязанным к </a:t>
            </a:r>
            <a:r>
              <a:rPr lang="ru-RU" sz="1550" dirty="0" smtClean="0"/>
              <a:t>ландшафту; </a:t>
            </a:r>
            <a:endParaRPr lang="ru-RU" sz="1550" dirty="0"/>
          </a:p>
          <a:p>
            <a:pPr indent="-342900" algn="just">
              <a:buFontTx/>
              <a:buChar char="-"/>
            </a:pPr>
            <a:r>
              <a:rPr lang="ru-RU" sz="1550" dirty="0"/>
              <a:t>образцам решения печатной продукции как таковой (т.е. внешний вид книжной продукции), но конфигурация шрифта является объектом охраны;</a:t>
            </a:r>
          </a:p>
          <a:p>
            <a:pPr indent="-342900" algn="just">
              <a:buFontTx/>
              <a:buChar char="-"/>
            </a:pPr>
            <a:r>
              <a:rPr lang="ru-RU" sz="1550" dirty="0"/>
              <a:t>образцам изделий, противоречащим общественным интересам, принципам гуманности и морали;</a:t>
            </a:r>
          </a:p>
          <a:p>
            <a:pPr indent="-342900" algn="just">
              <a:buFontTx/>
              <a:buChar char="-"/>
            </a:pPr>
            <a:r>
              <a:rPr lang="ru-RU" sz="1550" dirty="0"/>
              <a:t>промышленным образцам со сведениями, составляющих государственную тайну</a:t>
            </a:r>
            <a:r>
              <a:rPr lang="ru-RU" sz="1550" dirty="0" smtClean="0"/>
              <a:t>.</a:t>
            </a:r>
            <a:endParaRPr lang="ru-RU" sz="1550" dirty="0"/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-108520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35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948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/>
              <a:t>Статистические данные по подачам </a:t>
            </a:r>
            <a:br>
              <a:rPr lang="ru-RU" sz="2800" b="0" dirty="0" smtClean="0"/>
            </a:br>
            <a:r>
              <a:rPr lang="ru-RU" sz="2800" b="0" dirty="0" smtClean="0"/>
              <a:t>заявок на промышленные образцы</a:t>
            </a:r>
            <a:endParaRPr lang="ru-RU" sz="2800" dirty="0"/>
          </a:p>
        </p:txBody>
      </p:sp>
      <p:sp>
        <p:nvSpPr>
          <p:cNvPr id="5" name="Номер слайда 14"/>
          <p:cNvSpPr txBox="1">
            <a:spLocks/>
          </p:cNvSpPr>
          <p:nvPr/>
        </p:nvSpPr>
        <p:spPr>
          <a:xfrm>
            <a:off x="-108520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5122" name="Picture 2" descr="C:\Users\artem\Desktop\г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" y="980728"/>
            <a:ext cx="7915275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rtem\Desktop\п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5" y="4077072"/>
            <a:ext cx="4073367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rtem\Desktop\п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77072"/>
            <a:ext cx="3888432" cy="26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29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Статистические данные по подачам </a:t>
            </a:r>
            <a:br>
              <a:rPr lang="ru-RU" sz="2400" b="0" dirty="0" smtClean="0"/>
            </a:br>
            <a:r>
              <a:rPr lang="ru-RU" sz="2400" b="0" dirty="0" smtClean="0"/>
              <a:t>заявок на промышленные образцы (окончание)</a:t>
            </a:r>
            <a:endParaRPr lang="ru-RU" sz="24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08520" y="243869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07808" y="1052736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Выдача патентов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промышленные образцы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(в процентах от общего числа поданных заявок)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020489" cy="347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77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Статистические данные по подачам </a:t>
            </a:r>
            <a:br>
              <a:rPr lang="ru-RU" sz="2400" b="0" dirty="0" smtClean="0"/>
            </a:br>
            <a:r>
              <a:rPr lang="ru-RU" sz="2400" b="0" dirty="0" smtClean="0"/>
              <a:t>заявок на Интеллектуальную собственность</a:t>
            </a:r>
            <a:endParaRPr lang="ru-RU" sz="2400" dirty="0"/>
          </a:p>
        </p:txBody>
      </p:sp>
      <p:sp>
        <p:nvSpPr>
          <p:cNvPr id="5" name="Номер слайда 14"/>
          <p:cNvSpPr txBox="1">
            <a:spLocks/>
          </p:cNvSpPr>
          <p:nvPr/>
        </p:nvSpPr>
        <p:spPr>
          <a:xfrm>
            <a:off x="-108520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6146" name="Picture 2" descr="C:\Users\artem\Desktop\г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" y="908720"/>
            <a:ext cx="8053139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rtem\Desktop\п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28322"/>
            <a:ext cx="4968552" cy="2995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9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Статистические данные по подачам </a:t>
            </a:r>
            <a:br>
              <a:rPr lang="ru-RU" sz="2400" b="0" dirty="0" smtClean="0"/>
            </a:br>
            <a:r>
              <a:rPr lang="ru-RU" sz="2400" b="0" dirty="0" smtClean="0"/>
              <a:t>заявок на Интеллектуальную </a:t>
            </a:r>
            <a:br>
              <a:rPr lang="ru-RU" sz="2400" b="0" dirty="0" smtClean="0"/>
            </a:br>
            <a:r>
              <a:rPr lang="ru-RU" sz="2400" b="0" dirty="0" smtClean="0"/>
              <a:t>собственность (продолжение)</a:t>
            </a:r>
            <a:endParaRPr lang="ru-RU" sz="2400" dirty="0"/>
          </a:p>
        </p:txBody>
      </p:sp>
      <p:sp>
        <p:nvSpPr>
          <p:cNvPr id="5" name="Номер слайда 14"/>
          <p:cNvSpPr txBox="1">
            <a:spLocks/>
          </p:cNvSpPr>
          <p:nvPr/>
        </p:nvSpPr>
        <p:spPr>
          <a:xfrm>
            <a:off x="-108520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86626" y="1167134"/>
            <a:ext cx="79367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</a:rPr>
              <a:t>Мировая патентная статистика (по состоянию на 2018 год)</a:t>
            </a:r>
            <a:endParaRPr lang="ru-RU" sz="21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artem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41794"/>
            <a:ext cx="7920880" cy="37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864" y="5172532"/>
            <a:ext cx="81723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категорию промышленных </a:t>
            </a:r>
            <a:r>
              <a:rPr lang="ru-RU" dirty="0"/>
              <a:t>образцов </a:t>
            </a:r>
            <a:r>
              <a:rPr lang="ru-RU" dirty="0" smtClean="0"/>
              <a:t>Россия не </a:t>
            </a:r>
            <a:r>
              <a:rPr lang="ru-RU" dirty="0"/>
              <a:t>входит в топ-10 стран. Такое положение России в мире можно оценить, как удовлетворительное, но нельзя говорить о каком-либо лидерстве или превосходстве: страна входит в топ-10 по большинству категорий, однако преимущественно находится в конце списка. Нельзя </a:t>
            </a:r>
            <a:r>
              <a:rPr lang="ru-RU" dirty="0" smtClean="0"/>
              <a:t>не </a:t>
            </a:r>
            <a:r>
              <a:rPr lang="ru-RU" dirty="0"/>
              <a:t>отметить абсолютное превосходство Китая во всех категориях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4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Статистические данные по подачам </a:t>
            </a:r>
            <a:br>
              <a:rPr lang="ru-RU" sz="2400" b="0" dirty="0" smtClean="0"/>
            </a:br>
            <a:r>
              <a:rPr lang="ru-RU" sz="2400" b="0" dirty="0" smtClean="0"/>
              <a:t>заявок на Интеллектуальную </a:t>
            </a:r>
            <a:br>
              <a:rPr lang="ru-RU" sz="2400" b="0" dirty="0" smtClean="0"/>
            </a:br>
            <a:r>
              <a:rPr lang="ru-RU" sz="2400" b="0" dirty="0" smtClean="0"/>
              <a:t>собственность (окончание)</a:t>
            </a:r>
            <a:endParaRPr lang="ru-RU" sz="2400" dirty="0"/>
          </a:p>
        </p:txBody>
      </p:sp>
      <p:sp>
        <p:nvSpPr>
          <p:cNvPr id="5" name="Номер слайда 14"/>
          <p:cNvSpPr txBox="1">
            <a:spLocks/>
          </p:cNvSpPr>
          <p:nvPr/>
        </p:nvSpPr>
        <p:spPr>
          <a:xfrm>
            <a:off x="-108520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1479" y="1340768"/>
            <a:ext cx="7923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Структура выдачи патентов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полезные модели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и промышленные образцы (в процентах от общего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числа поданных заявок)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04" y="2780928"/>
            <a:ext cx="5566115" cy="349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11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42648" y="-82549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/>
              <a:t>выводы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02246"/>
            <a:ext cx="8172400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63" indent="-4763">
              <a:defRPr/>
            </a:pPr>
            <a:r>
              <a:rPr lang="ru-RU" b="1" u="sng" dirty="0"/>
              <a:t>Основные преимущества полезной модели: </a:t>
            </a:r>
            <a:endParaRPr lang="en-US" b="1" u="sng" dirty="0"/>
          </a:p>
          <a:p>
            <a:pPr marL="4763" indent="-4763">
              <a:defRPr/>
            </a:pPr>
            <a:r>
              <a:rPr lang="en-US" sz="1450" dirty="0"/>
              <a:t>- </a:t>
            </a:r>
            <a:r>
              <a:rPr lang="ru-RU" sz="1450" dirty="0"/>
              <a:t>малая уязвимость в связи с отсутствием требования «изобретательский уровень</a:t>
            </a:r>
            <a:r>
              <a:rPr lang="ru-RU" sz="1450" dirty="0" smtClean="0"/>
              <a:t>» (менее жесткие требования по оригинальности и изобретательности);</a:t>
            </a:r>
            <a:endParaRPr lang="ru-RU" sz="1450" dirty="0"/>
          </a:p>
          <a:p>
            <a:pPr marL="4763" indent="-4763">
              <a:defRPr/>
            </a:pPr>
            <a:r>
              <a:rPr lang="ru-RU" sz="1450" dirty="0"/>
              <a:t>- быстрое получение патента в течение 6-8 месяцев (вместо </a:t>
            </a:r>
            <a:r>
              <a:rPr lang="ru-RU" sz="1450" dirty="0" smtClean="0"/>
              <a:t>1 года для изобретений);</a:t>
            </a:r>
            <a:endParaRPr lang="ru-RU" sz="1450" dirty="0"/>
          </a:p>
          <a:p>
            <a:pPr marL="4763" indent="-4763">
              <a:defRPr/>
            </a:pPr>
            <a:r>
              <a:rPr lang="ru-RU" sz="1450" dirty="0"/>
              <a:t>- наличие такого же полного объема прав, как и у изобретения;</a:t>
            </a:r>
          </a:p>
          <a:p>
            <a:pPr marL="4763" indent="-4763">
              <a:defRPr/>
            </a:pPr>
            <a:r>
              <a:rPr lang="ru-RU" sz="1450" dirty="0"/>
              <a:t>- возможность переоформить заявку на полезную модель в заявку на изобретение, и наоборот.</a:t>
            </a:r>
            <a:endParaRPr lang="ru-RU" dirty="0"/>
          </a:p>
          <a:p>
            <a:pPr marL="4763" indent="-4763">
              <a:defRPr/>
            </a:pPr>
            <a:r>
              <a:rPr lang="ru-RU" b="1" u="sng" dirty="0"/>
              <a:t>Основные недостатки полезной модели:</a:t>
            </a:r>
          </a:p>
          <a:p>
            <a:pPr marL="4763" indent="-4763">
              <a:buFontTx/>
              <a:buChar char="-"/>
              <a:defRPr/>
            </a:pPr>
            <a:r>
              <a:rPr lang="en-US" sz="1450" dirty="0" smtClean="0"/>
              <a:t> </a:t>
            </a:r>
            <a:r>
              <a:rPr lang="ru-RU" sz="1450" dirty="0" smtClean="0"/>
              <a:t>полезной </a:t>
            </a:r>
            <a:r>
              <a:rPr lang="ru-RU" sz="1450" dirty="0"/>
              <a:t>моделью признается техническое решение, относящееся только к устройствам;</a:t>
            </a:r>
            <a:br>
              <a:rPr lang="ru-RU" sz="1450" dirty="0"/>
            </a:br>
            <a:r>
              <a:rPr lang="ru-RU" sz="1450" dirty="0" smtClean="0"/>
              <a:t>-</a:t>
            </a:r>
            <a:r>
              <a:rPr lang="en-US" sz="1450" dirty="0" smtClean="0"/>
              <a:t> </a:t>
            </a:r>
            <a:r>
              <a:rPr lang="ru-RU" sz="1450" dirty="0" smtClean="0"/>
              <a:t>срок </a:t>
            </a:r>
            <a:r>
              <a:rPr lang="ru-RU" sz="1450" dirty="0"/>
              <a:t>действия патента на полезную модель составляет </a:t>
            </a:r>
            <a:r>
              <a:rPr lang="ru-RU" sz="1450" dirty="0" smtClean="0"/>
              <a:t>10 </a:t>
            </a:r>
            <a:r>
              <a:rPr lang="ru-RU" sz="1450" dirty="0"/>
              <a:t>лет </a:t>
            </a:r>
            <a:r>
              <a:rPr lang="ru-RU" sz="1450" dirty="0" smtClean="0"/>
              <a:t>без возможности его продления </a:t>
            </a:r>
            <a:r>
              <a:rPr lang="ru-RU" sz="1450" dirty="0"/>
              <a:t>по ходатайству </a:t>
            </a:r>
            <a:r>
              <a:rPr lang="ru-RU" sz="1450" dirty="0" smtClean="0"/>
              <a:t>патентообладателя, </a:t>
            </a:r>
            <a:r>
              <a:rPr lang="ru-RU" sz="1450" dirty="0"/>
              <a:t>в то время как для изобретения он устанавливается до 20 лет;</a:t>
            </a:r>
            <a:endParaRPr lang="en-US" sz="1450" dirty="0"/>
          </a:p>
          <a:p>
            <a:pPr marL="4763" indent="-4763">
              <a:buFontTx/>
              <a:buChar char="-"/>
              <a:defRPr/>
            </a:pPr>
            <a:r>
              <a:rPr lang="en-US" sz="1450" dirty="0" smtClean="0"/>
              <a:t> </a:t>
            </a:r>
            <a:r>
              <a:rPr lang="ru-RU" sz="1450" dirty="0" smtClean="0"/>
              <a:t>потенциальная </a:t>
            </a:r>
            <a:r>
              <a:rPr lang="ru-RU" sz="1450" dirty="0"/>
              <a:t>слабость (отсутствие какой-нибудь проверки полезных моделей на соответствие условиям патентоспособности).</a:t>
            </a:r>
            <a:endParaRPr lang="en-US" sz="1450" dirty="0"/>
          </a:p>
          <a:p>
            <a:pPr marL="285750" indent="-285750">
              <a:buFontTx/>
              <a:buChar char="-"/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marL="4763" indent="-4763">
              <a:defRPr/>
            </a:pPr>
            <a:r>
              <a:rPr lang="ru-RU" b="1" u="sng" dirty="0"/>
              <a:t>Основные преимущества </a:t>
            </a:r>
            <a:r>
              <a:rPr lang="ru-RU" b="1" u="sng" dirty="0" smtClean="0"/>
              <a:t>промышленного образца: </a:t>
            </a:r>
            <a:endParaRPr lang="ru-RU" u="sng" dirty="0" smtClean="0"/>
          </a:p>
          <a:p>
            <a:pPr marL="4763" indent="-4763">
              <a:buFontTx/>
              <a:buChar char="-"/>
              <a:defRPr/>
            </a:pPr>
            <a:r>
              <a:rPr lang="ru-RU" sz="1450" dirty="0" smtClean="0"/>
              <a:t> предназначен </a:t>
            </a:r>
            <a:r>
              <a:rPr lang="ru-RU" sz="1450" dirty="0"/>
              <a:t>для защиты внешнего дизайна предмета; </a:t>
            </a:r>
          </a:p>
          <a:p>
            <a:pPr marL="4763" indent="-4763">
              <a:buFontTx/>
              <a:buChar char="-"/>
              <a:defRPr/>
            </a:pPr>
            <a:r>
              <a:rPr lang="ru-RU" sz="1450" dirty="0" smtClean="0"/>
              <a:t> имеет </a:t>
            </a:r>
            <a:r>
              <a:rPr lang="ru-RU" sz="1450" dirty="0"/>
              <a:t>сравнительно большой срок на использование </a:t>
            </a:r>
            <a:r>
              <a:rPr lang="ru-RU" sz="1450" dirty="0" smtClean="0"/>
              <a:t>патента; </a:t>
            </a:r>
            <a:endParaRPr lang="ru-RU" sz="1450" dirty="0"/>
          </a:p>
          <a:p>
            <a:pPr marL="4763" indent="-4763">
              <a:buFontTx/>
              <a:buChar char="-"/>
              <a:defRPr/>
            </a:pPr>
            <a:r>
              <a:rPr lang="ru-RU" sz="1450" dirty="0" smtClean="0"/>
              <a:t> имеет </a:t>
            </a:r>
            <a:r>
              <a:rPr lang="ru-RU" sz="1450" dirty="0"/>
              <a:t>высокий защитный уровень, что позволяет усложнить процесс оспаривания. </a:t>
            </a:r>
            <a:endParaRPr lang="ru-RU" sz="1450" dirty="0" smtClean="0"/>
          </a:p>
          <a:p>
            <a:pPr marL="4763" indent="-4763">
              <a:buFontTx/>
              <a:buChar char="-"/>
              <a:defRPr/>
            </a:pPr>
            <a:r>
              <a:rPr lang="ru-RU" sz="1450" dirty="0"/>
              <a:t> </a:t>
            </a:r>
            <a:r>
              <a:rPr lang="ru-RU" sz="1450" dirty="0" smtClean="0"/>
              <a:t>возможность </a:t>
            </a:r>
            <a:r>
              <a:rPr lang="ru-RU" sz="1450" dirty="0"/>
              <a:t>переоформить заявку на </a:t>
            </a:r>
            <a:r>
              <a:rPr lang="ru-RU" sz="1450" dirty="0" smtClean="0"/>
              <a:t>промышленный образец в </a:t>
            </a:r>
            <a:r>
              <a:rPr lang="ru-RU" sz="1450" dirty="0"/>
              <a:t>заявку на изобретение, и наоборот</a:t>
            </a:r>
            <a:r>
              <a:rPr lang="ru-RU" sz="1450" dirty="0" smtClean="0"/>
              <a:t>.</a:t>
            </a:r>
            <a:endParaRPr lang="ru-RU" sz="1450" dirty="0"/>
          </a:p>
          <a:p>
            <a:pPr marL="4763" indent="-4763">
              <a:defRPr/>
            </a:pPr>
            <a:r>
              <a:rPr lang="ru-RU" b="1" u="sng" dirty="0"/>
              <a:t>Основные недостатки промышленного </a:t>
            </a:r>
            <a:r>
              <a:rPr lang="ru-RU" b="1" u="sng" dirty="0" smtClean="0"/>
              <a:t>образца:</a:t>
            </a:r>
            <a:endParaRPr lang="ru-RU" b="1" u="sng" dirty="0"/>
          </a:p>
          <a:p>
            <a:pPr marL="4763" indent="-4763">
              <a:buFontTx/>
              <a:buChar char="-"/>
              <a:defRPr/>
            </a:pPr>
            <a:r>
              <a:rPr lang="ru-RU" sz="1450" dirty="0" smtClean="0"/>
              <a:t> довольно </a:t>
            </a:r>
            <a:r>
              <a:rPr lang="ru-RU" sz="1450" dirty="0"/>
              <a:t>большой </a:t>
            </a:r>
            <a:r>
              <a:rPr lang="ru-RU" sz="1450" dirty="0" smtClean="0"/>
              <a:t>срок </a:t>
            </a:r>
            <a:r>
              <a:rPr lang="ru-RU" sz="1450" dirty="0"/>
              <a:t>регистрации патентного права на </a:t>
            </a:r>
            <a:r>
              <a:rPr lang="ru-RU" sz="1450" dirty="0" smtClean="0"/>
              <a:t>промышленный образец; </a:t>
            </a:r>
            <a:endParaRPr lang="ru-RU" sz="1450" dirty="0"/>
          </a:p>
          <a:p>
            <a:pPr marL="4763" indent="-4763">
              <a:buFontTx/>
              <a:buChar char="-"/>
              <a:defRPr/>
            </a:pPr>
            <a:r>
              <a:rPr lang="ru-RU" sz="1450" dirty="0" smtClean="0"/>
              <a:t> сам </a:t>
            </a:r>
            <a:r>
              <a:rPr lang="ru-RU" sz="1450" dirty="0"/>
              <a:t>процесс юридического закрепления довольно </a:t>
            </a:r>
            <a:r>
              <a:rPr lang="ru-RU" sz="1450" dirty="0" smtClean="0"/>
              <a:t>сложный; </a:t>
            </a:r>
            <a:endParaRPr lang="ru-RU" sz="1450" dirty="0"/>
          </a:p>
          <a:p>
            <a:pPr marL="4763" indent="-4763">
              <a:buFontTx/>
              <a:buChar char="-"/>
              <a:defRPr/>
            </a:pPr>
            <a:r>
              <a:rPr lang="ru-RU" sz="1450" dirty="0" smtClean="0"/>
              <a:t> большая </a:t>
            </a:r>
            <a:r>
              <a:rPr lang="ru-RU" sz="1450" dirty="0"/>
              <a:t>конкурентная борьба; </a:t>
            </a:r>
          </a:p>
          <a:p>
            <a:pPr marL="4763" indent="-4763">
              <a:buFontTx/>
              <a:buChar char="-"/>
              <a:defRPr/>
            </a:pPr>
            <a:r>
              <a:rPr lang="ru-RU" sz="1450" dirty="0" smtClean="0"/>
              <a:t> значительный </a:t>
            </a:r>
            <a:r>
              <a:rPr lang="ru-RU" sz="1450" dirty="0"/>
              <a:t>размер налогообложения за осуществление регистрации патентного права </a:t>
            </a:r>
            <a:r>
              <a:rPr lang="ru-RU" sz="1450" dirty="0" smtClean="0"/>
              <a:t>по сравнению </a:t>
            </a:r>
            <a:r>
              <a:rPr lang="ru-RU" sz="1450" dirty="0"/>
              <a:t>с </a:t>
            </a:r>
            <a:r>
              <a:rPr lang="ru-RU" sz="1450" dirty="0" smtClean="0"/>
              <a:t>изобретениями и полезными моделями.</a:t>
            </a:r>
            <a:endParaRPr lang="ru-RU" sz="1450" dirty="0"/>
          </a:p>
          <a:p>
            <a:pPr indent="538163" algn="just">
              <a:defRPr/>
            </a:pPr>
            <a:endParaRPr lang="ru-RU" sz="17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14"/>
          <p:cNvSpPr txBox="1">
            <a:spLocks/>
          </p:cNvSpPr>
          <p:nvPr/>
        </p:nvSpPr>
        <p:spPr>
          <a:xfrm>
            <a:off x="-4264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0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204864"/>
            <a:ext cx="8172400" cy="720080"/>
          </a:xfrm>
        </p:spPr>
        <p:txBody>
          <a:bodyPr>
            <a:noAutofit/>
          </a:bodyPr>
          <a:lstStyle/>
          <a:p>
            <a:pPr marL="18288" indent="0" algn="ctr">
              <a:spcBef>
                <a:spcPct val="0"/>
              </a:spcBef>
              <a:buNone/>
            </a:pPr>
            <a:r>
              <a:rPr lang="ru-RU" sz="72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Спасибо за внимание!!!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060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113" y="116632"/>
            <a:ext cx="7984232" cy="554320"/>
          </a:xfrm>
        </p:spPr>
        <p:txBody>
          <a:bodyPr>
            <a:noAutofit/>
          </a:bodyPr>
          <a:lstStyle/>
          <a:p>
            <a:pPr algn="ctr"/>
            <a:r>
              <a:rPr lang="ru-RU" dirty="0" smtClean="0"/>
              <a:t>Содержание презентации</a:t>
            </a:r>
            <a:endParaRPr lang="ru-RU" dirty="0"/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0" y="837928"/>
            <a:ext cx="8124031" cy="504056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Понятие полезной модели…………………………………….3 сл.</a:t>
            </a:r>
            <a:endParaRPr lang="ru-RU" sz="24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624" y="1347267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Признаки и характеристики полезной модели…..4 </a:t>
            </a:r>
            <a:r>
              <a:rPr lang="ru-RU" sz="2400" dirty="0"/>
              <a:t>сл.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624" y="1865834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/>
              <a:t>Статистические данные по подачам </a:t>
            </a:r>
            <a:r>
              <a:rPr lang="ru-RU" sz="2400" dirty="0" smtClean="0"/>
              <a:t>заявок </a:t>
            </a:r>
            <a:r>
              <a:rPr lang="ru-RU" sz="2400" dirty="0"/>
              <a:t>на полезные модели</a:t>
            </a:r>
            <a:r>
              <a:rPr lang="ru-RU" sz="2400" dirty="0" smtClean="0"/>
              <a:t>………………………………………..…………</a:t>
            </a:r>
            <a:r>
              <a:rPr lang="ru-RU" sz="2400" dirty="0"/>
              <a:t>6</a:t>
            </a:r>
            <a:r>
              <a:rPr lang="ru-RU" sz="2400" dirty="0" smtClean="0"/>
              <a:t> </a:t>
            </a:r>
            <a:r>
              <a:rPr lang="ru-RU" sz="2400" dirty="0"/>
              <a:t>сл.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-180528" y="260648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073" y="2721496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Понятие промышленного образца..….………………...</a:t>
            </a:r>
            <a:r>
              <a:rPr lang="ru-RU" sz="2400" dirty="0"/>
              <a:t>8</a:t>
            </a:r>
            <a:r>
              <a:rPr lang="ru-RU" sz="2400" dirty="0" smtClean="0"/>
              <a:t> </a:t>
            </a:r>
            <a:r>
              <a:rPr lang="ru-RU" sz="2400" dirty="0"/>
              <a:t>сл.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25624" y="3280470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 smtClean="0"/>
              <a:t>Виды промышленного образца..….……………………….9 </a:t>
            </a:r>
            <a:r>
              <a:rPr lang="ru-RU" sz="2400" dirty="0"/>
              <a:t>сл.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5330" y="3793282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/>
              <a:t>Признаки и характеристики </a:t>
            </a:r>
            <a:r>
              <a:rPr lang="ru-RU" sz="2400" dirty="0" smtClean="0"/>
              <a:t>промышленного образца..….……………………………………………………………11 </a:t>
            </a:r>
            <a:r>
              <a:rPr lang="ru-RU" sz="2400" dirty="0"/>
              <a:t>сл.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0" y="6237312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/>
              <a:t>Выводы</a:t>
            </a:r>
            <a:r>
              <a:rPr lang="ru-RU" sz="2400" dirty="0" smtClean="0"/>
              <a:t>..….……………………………………………………………18 </a:t>
            </a:r>
            <a:r>
              <a:rPr lang="ru-RU" sz="2400" dirty="0"/>
              <a:t>сл.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0" y="4581128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/>
              <a:t>Статистические данные по подачам </a:t>
            </a:r>
            <a:r>
              <a:rPr lang="ru-RU" sz="2400" dirty="0" smtClean="0"/>
              <a:t>заявок </a:t>
            </a:r>
            <a:r>
              <a:rPr lang="ru-RU" sz="2400" dirty="0"/>
              <a:t>на </a:t>
            </a:r>
            <a:r>
              <a:rPr lang="ru-RU" sz="2400" dirty="0" smtClean="0"/>
              <a:t>промышленные образцы……………………………….….…13 </a:t>
            </a:r>
            <a:r>
              <a:rPr lang="ru-RU" sz="2400" dirty="0"/>
              <a:t>сл.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-12831" y="5445224"/>
            <a:ext cx="8172400" cy="504056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ru-RU" sz="2400" dirty="0"/>
              <a:t>Статистические данные по подачам </a:t>
            </a:r>
            <a:r>
              <a:rPr lang="ru-RU" sz="2400" dirty="0" smtClean="0"/>
              <a:t>заявок </a:t>
            </a:r>
            <a:r>
              <a:rPr lang="ru-RU" sz="2400" dirty="0"/>
              <a:t>на </a:t>
            </a:r>
            <a:r>
              <a:rPr lang="ru-RU" sz="2400" dirty="0" smtClean="0"/>
              <a:t>интеллектуальную собственность………………………15 </a:t>
            </a:r>
            <a:r>
              <a:rPr lang="ru-RU" sz="2400" dirty="0"/>
              <a:t>сл.</a:t>
            </a:r>
          </a:p>
        </p:txBody>
      </p:sp>
    </p:spTree>
    <p:extLst>
      <p:ext uri="{BB962C8B-B14F-4D97-AF65-F5344CB8AC3E}">
        <p14:creationId xmlns:p14="http://schemas.microsoft.com/office/powerpoint/2010/main" val="261654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7788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b="0" dirty="0" smtClean="0"/>
              <a:t>ПОНЯТИЕ </a:t>
            </a:r>
            <a:r>
              <a:rPr lang="ru-RU" b="0" dirty="0" err="1" smtClean="0"/>
              <a:t>ПолезнОЙ</a:t>
            </a:r>
            <a:r>
              <a:rPr lang="ru-RU" b="0" dirty="0" smtClean="0"/>
              <a:t> </a:t>
            </a:r>
            <a:r>
              <a:rPr lang="ru-RU" b="0" dirty="0" err="1" smtClean="0"/>
              <a:t>моделИ</a:t>
            </a:r>
            <a:r>
              <a:rPr lang="ru-RU" b="0" dirty="0" smtClean="0"/>
              <a:t> </a:t>
            </a:r>
            <a:endParaRPr lang="ru-RU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51" y="836712"/>
            <a:ext cx="8172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Под полезной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моделью понимается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конструктивное выполнение средств производства и предметов потребления, а также их составных частей» или по-другому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сходный с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изобретением нематериальный объект интеллектуальных прав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 (техническое решение), относящийся к устройству. Это означает, что в качестве полезных моделей охраняются только такие технические решения, которые создают различного вида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устройства –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конструкции, применяемые в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производстве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 быту и т.д.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artem\Desktop\Primer_zayavky_na_patent_na_poleznuyu_model_telef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78" y="4004911"/>
            <a:ext cx="2600325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23528" y="6362736"/>
            <a:ext cx="2546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СОТОВЫЙ ТЕЛЕФОН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artem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37" y="3983926"/>
            <a:ext cx="1867227" cy="235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2911665" y="6242104"/>
            <a:ext cx="2285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УНИВЕРСАЛЬНЫЙ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ПОЛЕВОЙ СТУЛ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artem\Downloads\00000001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64" y="4004911"/>
            <a:ext cx="2993376" cy="211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187522" y="6187498"/>
            <a:ext cx="28582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БИНОКУЛЯРНАЯ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ХИРУРГИЧЕСКАЯ ЛУПА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12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215" y="-105072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2400" b="0" dirty="0" smtClean="0"/>
              <a:t>Признаки и характеристики полезной модели</a:t>
            </a:r>
            <a:endParaRPr lang="ru-RU" sz="24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1449" y="1401869"/>
            <a:ext cx="2232248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Признаки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635761" y="1401869"/>
            <a:ext cx="2232248" cy="648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/>
              <a:t>Характеристики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320" y="2474858"/>
            <a:ext cx="1758373" cy="174200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Решение задачи заключается в </a:t>
            </a:r>
            <a:r>
              <a:rPr lang="ru-RU" sz="1350" dirty="0" smtClean="0"/>
              <a:t>пространственном </a:t>
            </a:r>
            <a:r>
              <a:rPr lang="ru-RU" sz="1350" dirty="0"/>
              <a:t>расположении </a:t>
            </a:r>
            <a:r>
              <a:rPr lang="ru-RU" sz="1350" dirty="0" smtClean="0"/>
              <a:t>материальных</a:t>
            </a:r>
          </a:p>
          <a:p>
            <a:pPr algn="ctr"/>
            <a:r>
              <a:rPr lang="ru-RU" sz="1350" dirty="0"/>
              <a:t>о</a:t>
            </a:r>
            <a:r>
              <a:rPr lang="ru-RU" sz="1350" dirty="0" smtClean="0"/>
              <a:t>бъектов</a:t>
            </a:r>
          </a:p>
          <a:p>
            <a:pPr algn="ctr"/>
            <a:r>
              <a:rPr lang="ru-RU" sz="1350" dirty="0" smtClean="0"/>
              <a:t>(признак </a:t>
            </a:r>
            <a:r>
              <a:rPr lang="ru-RU" sz="1350" dirty="0" err="1" smtClean="0"/>
              <a:t>объектности</a:t>
            </a:r>
            <a:r>
              <a:rPr lang="ru-RU" sz="1350" dirty="0" smtClean="0"/>
              <a:t>)</a:t>
            </a:r>
            <a:endParaRPr lang="ru-RU" sz="13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70354" y="4437112"/>
            <a:ext cx="1787869" cy="20882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ПМ также, как любой объект интеллектуальной собственности, должна быть результатом самостоятельного изобретательского вклада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35452" y="2638334"/>
            <a:ext cx="1368093" cy="13884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В качестве ПМ охраняется техническое решение,</a:t>
            </a:r>
            <a:br>
              <a:rPr lang="ru-RU" sz="1350" dirty="0"/>
            </a:br>
            <a:r>
              <a:rPr lang="ru-RU" sz="1350" dirty="0"/>
              <a:t>относящееся к устройству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704415" y="2173923"/>
            <a:ext cx="1159106" cy="3404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Новизна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19415" y="3003012"/>
            <a:ext cx="1700445" cy="68569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Промышленная применимость</a:t>
            </a:r>
            <a:endParaRPr lang="ru-RU" sz="1600" dirty="0"/>
          </a:p>
        </p:txBody>
      </p:sp>
      <p:cxnSp>
        <p:nvCxnSpPr>
          <p:cNvPr id="4" name="Прямая со стрелкой 3"/>
          <p:cNvCxnSpPr>
            <a:stCxn id="35" idx="1"/>
            <a:endCxn id="7" idx="0"/>
          </p:cNvCxnSpPr>
          <p:nvPr/>
        </p:nvCxnSpPr>
        <p:spPr>
          <a:xfrm flipH="1">
            <a:off x="1507573" y="1047283"/>
            <a:ext cx="1391884" cy="35458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stCxn id="35" idx="3"/>
            <a:endCxn id="11" idx="0"/>
          </p:cNvCxnSpPr>
          <p:nvPr/>
        </p:nvCxnSpPr>
        <p:spPr>
          <a:xfrm>
            <a:off x="5408914" y="1047283"/>
            <a:ext cx="1342971" cy="35458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059832" y="4581128"/>
            <a:ext cx="1413747" cy="1944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ПМ является новой, если совокупность ее существенных признаков неизвестна из уровня техники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667600" y="4175934"/>
            <a:ext cx="1707331" cy="23494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ПМ является промышленно применимой, если она может быть практически использована в промышленности, сельском хозяйстве, здравоохранении и т.д.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140202" y="2526476"/>
            <a:ext cx="1916469" cy="58160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Изобретательский вклад</a:t>
            </a:r>
            <a:endParaRPr lang="ru-RU" sz="16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6516216" y="3469486"/>
            <a:ext cx="1512168" cy="305585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50" dirty="0"/>
              <a:t>ПМ устанавливается пониженное требование к оригинальному авторскому подходу по ее созданию (менее жесткие условия по созданию продукта творческой деятельности)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99457" y="692696"/>
            <a:ext cx="2509457" cy="709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Franklin Gothic Medium" pitchFamily="34" charset="0"/>
              </a:rPr>
              <a:t>Полезная модель (ПМ)</a:t>
            </a:r>
            <a:endParaRPr lang="ru-RU" sz="2400" b="1" dirty="0">
              <a:latin typeface="Franklin Gothic Medium" pitchFamily="34" charset="0"/>
            </a:endParaRPr>
          </a:p>
        </p:txBody>
      </p:sp>
      <p:cxnSp>
        <p:nvCxnSpPr>
          <p:cNvPr id="47" name="Прямая со стрелкой 46"/>
          <p:cNvCxnSpPr>
            <a:endCxn id="18" idx="0"/>
          </p:cNvCxnSpPr>
          <p:nvPr/>
        </p:nvCxnSpPr>
        <p:spPr>
          <a:xfrm flipH="1">
            <a:off x="956507" y="2049941"/>
            <a:ext cx="1023205" cy="424917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endCxn id="20" idx="0"/>
          </p:cNvCxnSpPr>
          <p:nvPr/>
        </p:nvCxnSpPr>
        <p:spPr>
          <a:xfrm>
            <a:off x="1979712" y="2049941"/>
            <a:ext cx="939787" cy="58839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1979712" y="2049941"/>
            <a:ext cx="72008" cy="238717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stCxn id="11" idx="2"/>
            <a:endCxn id="21" idx="3"/>
          </p:cNvCxnSpPr>
          <p:nvPr/>
        </p:nvCxnSpPr>
        <p:spPr>
          <a:xfrm flipH="1">
            <a:off x="4863521" y="2049941"/>
            <a:ext cx="1888364" cy="294196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stCxn id="11" idx="2"/>
            <a:endCxn id="22" idx="0"/>
          </p:cNvCxnSpPr>
          <p:nvPr/>
        </p:nvCxnSpPr>
        <p:spPr>
          <a:xfrm flipH="1">
            <a:off x="5169638" y="2049941"/>
            <a:ext cx="1582247" cy="953071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stCxn id="11" idx="2"/>
            <a:endCxn id="33" idx="0"/>
          </p:cNvCxnSpPr>
          <p:nvPr/>
        </p:nvCxnSpPr>
        <p:spPr>
          <a:xfrm>
            <a:off x="6751885" y="2049941"/>
            <a:ext cx="346552" cy="476535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1" idx="2"/>
            <a:endCxn id="31" idx="0"/>
          </p:cNvCxnSpPr>
          <p:nvPr/>
        </p:nvCxnSpPr>
        <p:spPr>
          <a:xfrm flipH="1">
            <a:off x="3766706" y="2514350"/>
            <a:ext cx="517262" cy="2066778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2" idx="2"/>
            <a:endCxn id="32" idx="0"/>
          </p:cNvCxnSpPr>
          <p:nvPr/>
        </p:nvCxnSpPr>
        <p:spPr>
          <a:xfrm>
            <a:off x="5169638" y="3688711"/>
            <a:ext cx="351628" cy="48722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>
            <a:stCxn id="33" idx="2"/>
            <a:endCxn id="34" idx="0"/>
          </p:cNvCxnSpPr>
          <p:nvPr/>
        </p:nvCxnSpPr>
        <p:spPr>
          <a:xfrm>
            <a:off x="7098437" y="3108077"/>
            <a:ext cx="173863" cy="36140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14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2088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600" b="0" dirty="0" smtClean="0"/>
              <a:t>Признаки и характеристики </a:t>
            </a:r>
            <a:br>
              <a:rPr lang="ru-RU" sz="2600" b="0" dirty="0" smtClean="0"/>
            </a:br>
            <a:r>
              <a:rPr lang="ru-RU" sz="2600" b="0" dirty="0" smtClean="0"/>
              <a:t>полезной модели (окончание)</a:t>
            </a:r>
            <a:endParaRPr lang="ru-RU" sz="26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768" y="764704"/>
            <a:ext cx="8155632" cy="7494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50" b="1" u="sng" dirty="0">
                <a:latin typeface="Arial" pitchFamily="34" charset="0"/>
                <a:cs typeface="Arial" pitchFamily="34" charset="0"/>
              </a:rPr>
              <a:t>Не являются </a:t>
            </a:r>
            <a:r>
              <a:rPr lang="ru-RU" sz="2150" b="1" u="sng" dirty="0" smtClean="0">
                <a:latin typeface="Arial" pitchFamily="34" charset="0"/>
                <a:cs typeface="Arial" pitchFamily="34" charset="0"/>
              </a:rPr>
              <a:t>полезными моделями:</a:t>
            </a:r>
          </a:p>
          <a:p>
            <a:pPr algn="just"/>
            <a:r>
              <a:rPr lang="ru-RU" sz="175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 открытия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/>
            <a:r>
              <a:rPr lang="ru-RU" sz="1750" dirty="0">
                <a:latin typeface="Arial" pitchFamily="34" charset="0"/>
                <a:cs typeface="Arial" pitchFamily="34" charset="0"/>
              </a:rPr>
              <a:t>-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 научные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теории и математические методы;</a:t>
            </a:r>
          </a:p>
          <a:p>
            <a:pPr algn="just"/>
            <a:r>
              <a:rPr lang="ru-RU" sz="1750" dirty="0" smtClean="0">
                <a:latin typeface="Arial" pitchFamily="34" charset="0"/>
                <a:cs typeface="Arial" pitchFamily="34" charset="0"/>
              </a:rPr>
              <a:t>- решения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, касающиеся только внешнего вида изделий и направленные на удовлетворение эстетических потребностей;</a:t>
            </a:r>
          </a:p>
          <a:p>
            <a:pPr algn="just"/>
            <a:r>
              <a:rPr lang="ru-RU" sz="1750" dirty="0" smtClean="0">
                <a:latin typeface="Arial" pitchFamily="34" charset="0"/>
                <a:cs typeface="Arial" pitchFamily="34" charset="0"/>
              </a:rPr>
              <a:t>- правила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и методы игр, интеллектуальной или хозяйственной деятельности;</a:t>
            </a:r>
          </a:p>
          <a:p>
            <a:pPr algn="just"/>
            <a:r>
              <a:rPr lang="ru-RU" sz="1750" dirty="0" smtClean="0">
                <a:latin typeface="Arial" pitchFamily="34" charset="0"/>
                <a:cs typeface="Arial" pitchFamily="34" charset="0"/>
              </a:rPr>
              <a:t>- программы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для ЭВМ;</a:t>
            </a:r>
          </a:p>
          <a:p>
            <a:pPr algn="just"/>
            <a:r>
              <a:rPr lang="ru-RU" sz="1750" dirty="0" smtClean="0">
                <a:latin typeface="Arial" pitchFamily="34" charset="0"/>
                <a:cs typeface="Arial" pitchFamily="34" charset="0"/>
              </a:rPr>
              <a:t>- решения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, заключающиеся только в представлении информации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ru-RU" sz="1750" dirty="0">
                <a:latin typeface="Arial" pitchFamily="34" charset="0"/>
                <a:cs typeface="Arial" pitchFamily="34" charset="0"/>
              </a:rPr>
              <a:t>И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сключается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возможность отнесения указанных объектов к полезным моделям только в случае, если заявка на выдачу патента на полезную модель касается указанных объектов как таковых</a:t>
            </a:r>
            <a:r>
              <a:rPr lang="ru-RU" sz="175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75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sz="1900" dirty="0" smtClean="0"/>
          </a:p>
          <a:p>
            <a:pPr algn="just"/>
            <a:r>
              <a:rPr lang="ru-RU" sz="2150" b="1" u="sng" dirty="0" smtClean="0">
                <a:latin typeface="Arial" pitchFamily="34" charset="0"/>
                <a:cs typeface="Arial" pitchFamily="34" charset="0"/>
              </a:rPr>
              <a:t>Не </a:t>
            </a:r>
            <a:r>
              <a:rPr lang="ru-RU" sz="2150" b="1" u="sng" dirty="0">
                <a:latin typeface="Arial" pitchFamily="34" charset="0"/>
                <a:cs typeface="Arial" pitchFamily="34" charset="0"/>
              </a:rPr>
              <a:t>предоставляется правовая охрана в качестве </a:t>
            </a:r>
            <a:r>
              <a:rPr lang="ru-RU" sz="2150" b="1" u="sng" dirty="0" smtClean="0">
                <a:latin typeface="Arial" pitchFamily="34" charset="0"/>
                <a:cs typeface="Arial" pitchFamily="34" charset="0"/>
              </a:rPr>
              <a:t>полезной модели:</a:t>
            </a:r>
          </a:p>
          <a:p>
            <a:pPr indent="-342900" algn="just">
              <a:buFontTx/>
              <a:buChar char="-"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сортам растений, породам животных и биологическим способам их получения, то есть способам, полностью состоящим из скрещивания и отбора, за исключением микробиологических способов и полученных такими способами продуктов;</a:t>
            </a:r>
          </a:p>
          <a:p>
            <a:pPr indent="-342900" algn="just">
              <a:buFontTx/>
              <a:buChar char="-"/>
            </a:pPr>
            <a:r>
              <a:rPr lang="ru-RU" sz="1750" dirty="0">
                <a:latin typeface="Arial" pitchFamily="34" charset="0"/>
                <a:cs typeface="Arial" pitchFamily="34" charset="0"/>
              </a:rPr>
              <a:t>топологиям интегральных микросхем;</a:t>
            </a:r>
          </a:p>
          <a:p>
            <a:pPr indent="-342900" algn="just">
              <a:buFontTx/>
              <a:buChar char="-"/>
            </a:pPr>
            <a:r>
              <a:rPr lang="ru-RU" sz="1750" dirty="0" smtClean="0">
                <a:latin typeface="Arial" pitchFamily="34" charset="0"/>
                <a:cs typeface="Arial" pitchFamily="34" charset="0"/>
              </a:rPr>
              <a:t>полезным моделям </a:t>
            </a:r>
            <a:r>
              <a:rPr lang="ru-RU" sz="1750" dirty="0">
                <a:latin typeface="Arial" pitchFamily="34" charset="0"/>
                <a:cs typeface="Arial" pitchFamily="34" charset="0"/>
              </a:rPr>
              <a:t>со сведениями, составляющих государственную тайну.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896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74948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 smtClean="0"/>
              <a:t>Статистические данные по подачам </a:t>
            </a:r>
            <a:br>
              <a:rPr lang="ru-RU" sz="2800" b="0" dirty="0" smtClean="0"/>
            </a:br>
            <a:r>
              <a:rPr lang="ru-RU" sz="2800" b="0" dirty="0" smtClean="0"/>
              <a:t>заявок на полезные модели</a:t>
            </a:r>
            <a:endParaRPr lang="ru-RU" sz="28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1027" name="Picture 3" descr="C:\Users\artem\Desktop\г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0" y="980728"/>
            <a:ext cx="7972425" cy="284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rtem\Desktop\п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" y="3883414"/>
            <a:ext cx="4253086" cy="27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rtem\Desktop\п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33055"/>
            <a:ext cx="3802097" cy="269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172400" cy="594320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/>
              <a:t>Статистические данные по подачам </a:t>
            </a:r>
            <a:br>
              <a:rPr lang="ru-RU" sz="2400" b="0" dirty="0" smtClean="0"/>
            </a:br>
            <a:r>
              <a:rPr lang="ru-RU" sz="2400" b="0" dirty="0" smtClean="0"/>
              <a:t>заявок на полезные модели (окончание)</a:t>
            </a:r>
            <a:endParaRPr lang="ru-RU" sz="24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823" y="2132856"/>
            <a:ext cx="4496033" cy="3638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7808" y="1052736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Выдача патентов на полезные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модели </a:t>
            </a: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(в процентах от общего числа поданных заявок)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63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3200" b="0" dirty="0" smtClean="0"/>
              <a:t>ПОНЯТИЕ промышленного образца</a:t>
            </a:r>
            <a:endParaRPr lang="ru-RU" sz="3200" dirty="0"/>
          </a:p>
        </p:txBody>
      </p:sp>
      <p:sp>
        <p:nvSpPr>
          <p:cNvPr id="8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551" y="836712"/>
            <a:ext cx="81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>
              <a:defRPr/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Под промышленным образцом понимается «художественно-конструкторское решение изделия промышленного или кустарно-­ремесленного производства, определяющее его внешний вид» или по-другому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объект интеллектуальных прав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относящийся к внешнему виду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дизайну и эргономическим свойствам изделия промышленного или кустарно-ремесленного производства. Это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означает, что в качестве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промышленного образца охраняются решения внешнего вида изделия промышленного или кустарно-ремесленного производства (от предметов одежды до сложных конструкторских решений).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910" y="6153620"/>
            <a:ext cx="3234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УПАКОВКА ДЛЯ 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КОНДИТЕРСКИЙ ИЗДЕЛИЙ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96998" y="6212567"/>
            <a:ext cx="227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РУЛЕВОЕ КОЛЕСО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АВТОМОБИЛЯ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84579" y="6469462"/>
            <a:ext cx="1136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ФЛАКОН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artem\Desktop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652154"/>
            <a:ext cx="1512168" cy="158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rtem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7" y="4613688"/>
            <a:ext cx="1016951" cy="191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rtem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20921"/>
            <a:ext cx="1368152" cy="1303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5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14"/>
          <p:cNvSpPr txBox="1">
            <a:spLocks/>
          </p:cNvSpPr>
          <p:nvPr/>
        </p:nvSpPr>
        <p:spPr>
          <a:xfrm>
            <a:off x="-180528" y="2606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ru-RU"/>
            </a:defPPr>
            <a:lvl1pPr marL="0" algn="r" defTabSz="914400" rtl="0" eaLnBrk="1" latinLnBrk="0" hangingPunct="1">
              <a:defRPr kumimoji="0" sz="3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3640" y="-118739"/>
            <a:ext cx="8172400" cy="594320"/>
          </a:xfrm>
        </p:spPr>
        <p:txBody>
          <a:bodyPr>
            <a:normAutofit/>
          </a:bodyPr>
          <a:lstStyle/>
          <a:p>
            <a:pPr algn="ctr"/>
            <a:r>
              <a:rPr lang="ru-RU" sz="2800" b="0" dirty="0" smtClean="0"/>
              <a:t>Виды промышленного образца</a:t>
            </a:r>
            <a:endParaRPr lang="ru-RU" sz="2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350021"/>
              </p:ext>
            </p:extLst>
          </p:nvPr>
        </p:nvGraphicFramePr>
        <p:xfrm>
          <a:off x="113640" y="620688"/>
          <a:ext cx="7914745" cy="56722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0088"/>
                <a:gridCol w="3168352"/>
                <a:gridCol w="27363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</a:rPr>
                        <a:t>Вид промышленного образца</a:t>
                      </a:r>
                      <a:endParaRPr lang="ru-RU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 вида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algn="ctr" rtl="0" eaLnBrk="1" latinLnBrk="0" hangingPunct="1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Примеры</a:t>
                      </a:r>
                      <a:endParaRPr kumimoji="0" lang="ru-RU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603211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Объемные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Композиции, в основе которых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лежит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развитая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трехмерная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объемно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пространственная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структура (форма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Художественно-конструкторское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решение,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определяющее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внешний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вид кресла,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автомобиля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, телефонного аппарата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и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т.д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Плоскостные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Характеризуются двухмерными</a:t>
                      </a:r>
                      <a:b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</a:b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линейно – </a:t>
                      </a:r>
                      <a:r>
                        <a:rPr lang="ru-RU" sz="1500" b="0" i="0" dirty="0" err="1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цветографическими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соотношениями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элементов (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конфигурация,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орнамент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, сочетание цветов)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и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фактически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не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обладают объемом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Решения, определяющие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внешний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вид ковра,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косынки,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галстука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и т.д.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15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Комбинированные</a:t>
                      </a:r>
                      <a:endParaRPr lang="ru-RU" sz="15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Характеризуются признаками,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присущими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как объемным, так и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плоскостным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промышленным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образцам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Художественно-конструкторские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решения,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определяющие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внешний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вид посуды,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на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которой 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выполнен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рисунок,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обуви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, упаковки,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строительной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отделочной плитки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и</a:t>
                      </a:r>
                      <a:r>
                        <a:rPr lang="ru-RU" sz="1500" b="0" i="0" baseline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 </a:t>
                      </a:r>
                      <a:r>
                        <a:rPr lang="ru-RU" sz="1500" b="0" i="0" dirty="0" smtClean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т.д</a:t>
                      </a:r>
                      <a:r>
                        <a:rPr lang="ru-RU" sz="1500" b="0" i="0" dirty="0">
                          <a:solidFill>
                            <a:schemeClr val="tx1"/>
                          </a:solidFill>
                          <a:effectLst/>
                          <a:latin typeface="TimesNewRoman"/>
                        </a:rPr>
                        <a:t>.</a:t>
                      </a:r>
                      <a:endParaRPr lang="ru-RU" sz="15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549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2719</TotalTime>
  <Words>1205</Words>
  <Application>Microsoft Office PowerPoint</Application>
  <PresentationFormat>Экран (4:3)</PresentationFormat>
  <Paragraphs>189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Изящная</vt:lpstr>
      <vt:lpstr>Презентация PowerPoint</vt:lpstr>
      <vt:lpstr>Содержание презентации</vt:lpstr>
      <vt:lpstr>ПОНЯТИЕ ПолезнОЙ моделИ </vt:lpstr>
      <vt:lpstr>Признаки и характеристики полезной модели</vt:lpstr>
      <vt:lpstr>Признаки и характеристики  полезной модели (окончание)</vt:lpstr>
      <vt:lpstr>Статистические данные по подачам  заявок на полезные модели</vt:lpstr>
      <vt:lpstr>Статистические данные по подачам  заявок на полезные модели (окончание)</vt:lpstr>
      <vt:lpstr>ПОНЯТИЕ промышленного образца</vt:lpstr>
      <vt:lpstr>Виды промышленного образца</vt:lpstr>
      <vt:lpstr>Виды промышленного образца  (окончание)</vt:lpstr>
      <vt:lpstr>Признаки и характеристики промышленного образца</vt:lpstr>
      <vt:lpstr>Признаки и характеристики  промышленного образца (окончание)</vt:lpstr>
      <vt:lpstr>Статистические данные по подачам  заявок на промышленные образцы</vt:lpstr>
      <vt:lpstr>Статистические данные по подачам  заявок на промышленные образцы (окончание)</vt:lpstr>
      <vt:lpstr>Статистические данные по подачам  заявок на Интеллектуальную собственность</vt:lpstr>
      <vt:lpstr>Статистические данные по подачам  заявок на Интеллектуальную  собственность (продолжение)</vt:lpstr>
      <vt:lpstr>Статистические данные по подачам  заявок на Интеллектуальную  собственность (окончание)</vt:lpstr>
      <vt:lpstr>выводы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Использование компьютеров в учебном процессе</dc:title>
  <dc:creator>ПОВЕЛИТЕЛЬ</dc:creator>
  <cp:lastModifiedBy>artem</cp:lastModifiedBy>
  <cp:revision>486</cp:revision>
  <dcterms:created xsi:type="dcterms:W3CDTF">2017-09-29T08:45:35Z</dcterms:created>
  <dcterms:modified xsi:type="dcterms:W3CDTF">2018-07-18T15:39:23Z</dcterms:modified>
</cp:coreProperties>
</file>