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64" r:id="rId5"/>
    <p:sldId id="259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05" autoAdjust="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2">
                <a:tint val="98000"/>
                <a:shade val="90000"/>
                <a:satMod val="160000"/>
                <a:lumMod val="100000"/>
              </a:schemeClr>
            </a:gs>
            <a:gs pos="34000">
              <a:schemeClr val="bg2">
                <a:lumMod val="75000"/>
              </a:schemeClr>
            </a:gs>
            <a:gs pos="81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9/18/2018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0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009" y="116632"/>
            <a:ext cx="682270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Министерство образования и науки Российской Федерации</a:t>
            </a:r>
            <a:endParaRPr lang="ru-RU" sz="1400" dirty="0"/>
          </a:p>
          <a:p>
            <a:pPr algn="ctr"/>
            <a:r>
              <a:rPr lang="ru-RU" sz="1400" dirty="0"/>
              <a:t>Федеральное государственное бюджетное </a:t>
            </a:r>
            <a:r>
              <a:rPr lang="ru-RU" sz="1400" dirty="0" smtClean="0"/>
              <a:t>образовательное</a:t>
            </a:r>
            <a:endParaRPr lang="en-US" sz="1400" dirty="0" smtClean="0"/>
          </a:p>
          <a:p>
            <a:pPr algn="ctr"/>
            <a:r>
              <a:rPr lang="ru-RU" sz="1400" dirty="0" smtClean="0"/>
              <a:t> учреждение</a:t>
            </a:r>
            <a:r>
              <a:rPr lang="en-US" sz="1400" dirty="0" smtClean="0"/>
              <a:t> </a:t>
            </a:r>
            <a:r>
              <a:rPr lang="ru-RU" sz="1400" dirty="0" smtClean="0"/>
              <a:t>высшего образования</a:t>
            </a:r>
            <a:endParaRPr lang="ru-RU" sz="1400" dirty="0"/>
          </a:p>
          <a:p>
            <a:pPr algn="ctr"/>
            <a:r>
              <a:rPr lang="ru-RU" sz="1400" b="1" dirty="0"/>
              <a:t>«Владимирский государственный университет</a:t>
            </a:r>
          </a:p>
          <a:p>
            <a:pPr algn="ctr"/>
            <a:r>
              <a:rPr lang="ru-RU" sz="1400" b="1" dirty="0"/>
              <a:t>имени Александра Григорьевича и Николая Григорьевича Столетовых»</a:t>
            </a:r>
          </a:p>
          <a:p>
            <a:pPr algn="ctr"/>
            <a:r>
              <a:rPr lang="ru-RU" sz="1400" b="1" dirty="0"/>
              <a:t>(</a:t>
            </a:r>
            <a:r>
              <a:rPr lang="ru-RU" sz="1400" b="1" dirty="0" err="1"/>
              <a:t>ВлГУ</a:t>
            </a:r>
            <a:r>
              <a:rPr lang="ru-RU" sz="1400" b="1" dirty="0"/>
              <a:t>)</a:t>
            </a:r>
          </a:p>
          <a:p>
            <a:pPr algn="ctr"/>
            <a:r>
              <a:rPr lang="ru-RU" sz="1400" dirty="0" smtClean="0"/>
              <a:t>-----------------------------------------------------------------------------------------------------</a:t>
            </a:r>
            <a:endParaRPr lang="ru-RU" sz="1400" dirty="0"/>
          </a:p>
          <a:p>
            <a:pPr algn="ctr"/>
            <a:r>
              <a:rPr lang="ru-RU" sz="1400" dirty="0"/>
              <a:t>Институт прикладной математики, информатики, </a:t>
            </a:r>
            <a:r>
              <a:rPr lang="ru-RU" sz="1400" dirty="0" err="1"/>
              <a:t>био</a:t>
            </a:r>
            <a:r>
              <a:rPr lang="ru-RU" sz="1400" dirty="0"/>
              <a:t>- и </a:t>
            </a:r>
            <a:r>
              <a:rPr lang="ru-RU" sz="1400" dirty="0" err="1"/>
              <a:t>нанотехнологии</a:t>
            </a:r>
            <a:endParaRPr lang="ru-RU" sz="1400" dirty="0"/>
          </a:p>
          <a:p>
            <a:pPr algn="ctr"/>
            <a:r>
              <a:rPr lang="ru-RU" sz="1400" dirty="0"/>
              <a:t>Факультет химии и экологии</a:t>
            </a:r>
          </a:p>
          <a:p>
            <a:pPr algn="ctr"/>
            <a:r>
              <a:rPr lang="ru-RU" sz="1400" dirty="0"/>
              <a:t>Кафедра химической технологии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54800" y="2936236"/>
            <a:ext cx="445987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</a:rPr>
              <a:t>Презентация</a:t>
            </a:r>
          </a:p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по дисциплине «Физика и ФХМА полимеров»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6373" y="3897922"/>
            <a:ext cx="4916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На тему: «Реологические свойства разбавленных</a:t>
            </a:r>
          </a:p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 растворов полимеров»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6589" y="6340678"/>
            <a:ext cx="1696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Владимир</a:t>
            </a:r>
            <a:r>
              <a:rPr lang="en-US" sz="1600" dirty="0" smtClean="0"/>
              <a:t>,</a:t>
            </a:r>
            <a:r>
              <a:rPr lang="ru-RU" sz="1600" dirty="0" smtClean="0"/>
              <a:t> 2016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15763" y="5156398"/>
            <a:ext cx="3128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Выполнил работу:</a:t>
            </a:r>
          </a:p>
          <a:p>
            <a:pPr algn="r"/>
            <a:r>
              <a:rPr lang="ru-RU" sz="1600" dirty="0" smtClean="0"/>
              <a:t>студент 3 </a:t>
            </a:r>
            <a:r>
              <a:rPr lang="ru-RU" sz="1600" dirty="0"/>
              <a:t>курса</a:t>
            </a:r>
          </a:p>
          <a:p>
            <a:pPr algn="r"/>
            <a:r>
              <a:rPr lang="ru-RU" sz="1600" dirty="0"/>
              <a:t>Кочуров Дмитрий Валерьевич</a:t>
            </a:r>
          </a:p>
        </p:txBody>
      </p:sp>
    </p:spTree>
    <p:extLst>
      <p:ext uri="{BB962C8B-B14F-4D97-AF65-F5344CB8AC3E}">
        <p14:creationId xmlns:p14="http://schemas.microsoft.com/office/powerpoint/2010/main" val="31039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9"/>
          <p:cNvGrpSpPr>
            <a:grpSpLocks noChangeAspect="1"/>
          </p:cNvGrpSpPr>
          <p:nvPr/>
        </p:nvGrpSpPr>
        <p:grpSpPr bwMode="auto">
          <a:xfrm>
            <a:off x="420931" y="731103"/>
            <a:ext cx="3018848" cy="5655748"/>
            <a:chOff x="2394" y="1287"/>
            <a:chExt cx="4355" cy="8159"/>
          </a:xfrm>
        </p:grpSpPr>
        <p:sp>
          <p:nvSpPr>
            <p:cNvPr id="4" name="AutoShape 116"/>
            <p:cNvSpPr>
              <a:spLocks noChangeAspect="1" noChangeArrowheads="1" noTextEdit="1"/>
            </p:cNvSpPr>
            <p:nvPr/>
          </p:nvSpPr>
          <p:spPr bwMode="auto">
            <a:xfrm>
              <a:off x="2394" y="1287"/>
              <a:ext cx="3310" cy="566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" name="Text Box 115"/>
            <p:cNvSpPr txBox="1">
              <a:spLocks noChangeArrowheads="1"/>
            </p:cNvSpPr>
            <p:nvPr/>
          </p:nvSpPr>
          <p:spPr bwMode="auto">
            <a:xfrm>
              <a:off x="3654" y="149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cs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6" name="Text Box 114"/>
            <p:cNvSpPr txBox="1">
              <a:spLocks noChangeArrowheads="1"/>
            </p:cNvSpPr>
            <p:nvPr/>
          </p:nvSpPr>
          <p:spPr bwMode="auto">
            <a:xfrm>
              <a:off x="2840" y="6004"/>
              <a:ext cx="2340" cy="7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Разбавленные растворы</a:t>
              </a:r>
              <a:endParaRPr lang="en-US" sz="1400" dirty="0"/>
            </a:p>
          </p:txBody>
        </p:sp>
        <p:grpSp>
          <p:nvGrpSpPr>
            <p:cNvPr id="7" name="Group 72"/>
            <p:cNvGrpSpPr>
              <a:grpSpLocks/>
            </p:cNvGrpSpPr>
            <p:nvPr/>
          </p:nvGrpSpPr>
          <p:grpSpPr bwMode="auto">
            <a:xfrm>
              <a:off x="2574" y="2064"/>
              <a:ext cx="2880" cy="3825"/>
              <a:chOff x="2574" y="2064"/>
              <a:chExt cx="2880" cy="3825"/>
            </a:xfrm>
          </p:grpSpPr>
          <p:sp>
            <p:nvSpPr>
              <p:cNvPr id="9" name="Rectangle 113"/>
              <p:cNvSpPr>
                <a:spLocks noChangeArrowheads="1"/>
              </p:cNvSpPr>
              <p:nvPr/>
            </p:nvSpPr>
            <p:spPr bwMode="auto">
              <a:xfrm>
                <a:off x="2574" y="2064"/>
                <a:ext cx="2880" cy="3825"/>
              </a:xfrm>
              <a:prstGeom prst="rect">
                <a:avLst/>
              </a:prstGeom>
              <a:solidFill>
                <a:srgbClr val="CCFF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Oval 112"/>
              <p:cNvSpPr>
                <a:spLocks noChangeAspect="1" noChangeArrowheads="1"/>
              </p:cNvSpPr>
              <p:nvPr/>
            </p:nvSpPr>
            <p:spPr bwMode="auto">
              <a:xfrm>
                <a:off x="4374" y="252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Oval 111"/>
              <p:cNvSpPr>
                <a:spLocks noChangeAspect="1" noChangeArrowheads="1"/>
              </p:cNvSpPr>
              <p:nvPr/>
            </p:nvSpPr>
            <p:spPr bwMode="auto">
              <a:xfrm>
                <a:off x="5274" y="234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Oval 110"/>
              <p:cNvSpPr>
                <a:spLocks noChangeAspect="1" noChangeArrowheads="1"/>
              </p:cNvSpPr>
              <p:nvPr/>
            </p:nvSpPr>
            <p:spPr bwMode="auto">
              <a:xfrm>
                <a:off x="3834" y="239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Oval 109"/>
              <p:cNvSpPr>
                <a:spLocks noChangeAspect="1" noChangeArrowheads="1"/>
              </p:cNvSpPr>
              <p:nvPr/>
            </p:nvSpPr>
            <p:spPr bwMode="auto">
              <a:xfrm>
                <a:off x="4374" y="324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Oval 108"/>
              <p:cNvSpPr>
                <a:spLocks noChangeAspect="1" noChangeArrowheads="1"/>
              </p:cNvSpPr>
              <p:nvPr/>
            </p:nvSpPr>
            <p:spPr bwMode="auto">
              <a:xfrm>
                <a:off x="4194" y="437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Oval 107"/>
              <p:cNvSpPr>
                <a:spLocks noChangeAspect="1" noChangeArrowheads="1"/>
              </p:cNvSpPr>
              <p:nvPr/>
            </p:nvSpPr>
            <p:spPr bwMode="auto">
              <a:xfrm>
                <a:off x="4734" y="275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Oval 106"/>
              <p:cNvSpPr>
                <a:spLocks noChangeAspect="1" noChangeArrowheads="1"/>
              </p:cNvSpPr>
              <p:nvPr/>
            </p:nvSpPr>
            <p:spPr bwMode="auto">
              <a:xfrm>
                <a:off x="4914" y="396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Oval 105"/>
              <p:cNvSpPr>
                <a:spLocks noChangeAspect="1" noChangeArrowheads="1"/>
              </p:cNvSpPr>
              <p:nvPr/>
            </p:nvSpPr>
            <p:spPr bwMode="auto">
              <a:xfrm>
                <a:off x="2934" y="252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Oval 104"/>
              <p:cNvSpPr>
                <a:spLocks noChangeAspect="1" noChangeArrowheads="1"/>
              </p:cNvSpPr>
              <p:nvPr/>
            </p:nvSpPr>
            <p:spPr bwMode="auto">
              <a:xfrm>
                <a:off x="3294" y="221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Oval 103"/>
              <p:cNvSpPr>
                <a:spLocks noChangeAspect="1" noChangeArrowheads="1"/>
              </p:cNvSpPr>
              <p:nvPr/>
            </p:nvSpPr>
            <p:spPr bwMode="auto">
              <a:xfrm>
                <a:off x="3294" y="540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Oval 102"/>
              <p:cNvSpPr>
                <a:spLocks noChangeAspect="1" noChangeArrowheads="1"/>
              </p:cNvSpPr>
              <p:nvPr/>
            </p:nvSpPr>
            <p:spPr bwMode="auto">
              <a:xfrm>
                <a:off x="2848" y="388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Oval 101"/>
              <p:cNvSpPr>
                <a:spLocks noChangeAspect="1" noChangeArrowheads="1"/>
              </p:cNvSpPr>
              <p:nvPr/>
            </p:nvSpPr>
            <p:spPr bwMode="auto">
              <a:xfrm>
                <a:off x="5094" y="324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Oval 100"/>
              <p:cNvSpPr>
                <a:spLocks noChangeAspect="1" noChangeArrowheads="1"/>
              </p:cNvSpPr>
              <p:nvPr/>
            </p:nvSpPr>
            <p:spPr bwMode="auto">
              <a:xfrm>
                <a:off x="2848" y="306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Oval 99"/>
              <p:cNvSpPr>
                <a:spLocks noChangeAspect="1" noChangeArrowheads="1"/>
              </p:cNvSpPr>
              <p:nvPr/>
            </p:nvSpPr>
            <p:spPr bwMode="auto">
              <a:xfrm>
                <a:off x="3294" y="365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Oval 98"/>
              <p:cNvSpPr>
                <a:spLocks noChangeAspect="1" noChangeArrowheads="1"/>
              </p:cNvSpPr>
              <p:nvPr/>
            </p:nvSpPr>
            <p:spPr bwMode="auto">
              <a:xfrm>
                <a:off x="3474" y="293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Oval 97"/>
              <p:cNvSpPr>
                <a:spLocks noChangeAspect="1" noChangeArrowheads="1"/>
              </p:cNvSpPr>
              <p:nvPr/>
            </p:nvSpPr>
            <p:spPr bwMode="auto">
              <a:xfrm>
                <a:off x="3654" y="455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Oval 96"/>
              <p:cNvSpPr>
                <a:spLocks noChangeAspect="1" noChangeArrowheads="1"/>
              </p:cNvSpPr>
              <p:nvPr/>
            </p:nvSpPr>
            <p:spPr bwMode="auto">
              <a:xfrm>
                <a:off x="3474" y="491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Oval 95"/>
              <p:cNvSpPr>
                <a:spLocks noChangeAspect="1" noChangeArrowheads="1"/>
              </p:cNvSpPr>
              <p:nvPr/>
            </p:nvSpPr>
            <p:spPr bwMode="auto">
              <a:xfrm>
                <a:off x="2754" y="5049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Oval 94"/>
              <p:cNvSpPr>
                <a:spLocks noChangeAspect="1" noChangeArrowheads="1"/>
              </p:cNvSpPr>
              <p:nvPr/>
            </p:nvSpPr>
            <p:spPr bwMode="auto">
              <a:xfrm>
                <a:off x="4048" y="508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Oval 93"/>
              <p:cNvSpPr>
                <a:spLocks noChangeAspect="1" noChangeArrowheads="1"/>
              </p:cNvSpPr>
              <p:nvPr/>
            </p:nvSpPr>
            <p:spPr bwMode="auto">
              <a:xfrm>
                <a:off x="4374" y="401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Oval 92"/>
              <p:cNvSpPr>
                <a:spLocks noChangeAspect="1" noChangeArrowheads="1"/>
              </p:cNvSpPr>
              <p:nvPr/>
            </p:nvSpPr>
            <p:spPr bwMode="auto">
              <a:xfrm>
                <a:off x="4914" y="510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Oval 91"/>
              <p:cNvSpPr>
                <a:spLocks noChangeAspect="1" noChangeArrowheads="1"/>
              </p:cNvSpPr>
              <p:nvPr/>
            </p:nvSpPr>
            <p:spPr bwMode="auto">
              <a:xfrm>
                <a:off x="4554" y="473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Oval 90"/>
              <p:cNvSpPr>
                <a:spLocks noChangeAspect="1" noChangeArrowheads="1"/>
              </p:cNvSpPr>
              <p:nvPr/>
            </p:nvSpPr>
            <p:spPr bwMode="auto">
              <a:xfrm>
                <a:off x="3834" y="564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Oval 89"/>
              <p:cNvSpPr>
                <a:spLocks noChangeAspect="1" noChangeArrowheads="1"/>
              </p:cNvSpPr>
              <p:nvPr/>
            </p:nvSpPr>
            <p:spPr bwMode="auto">
              <a:xfrm>
                <a:off x="5274" y="528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Oval 88"/>
              <p:cNvSpPr>
                <a:spLocks noChangeAspect="1" noChangeArrowheads="1"/>
              </p:cNvSpPr>
              <p:nvPr/>
            </p:nvSpPr>
            <p:spPr bwMode="auto">
              <a:xfrm>
                <a:off x="4288" y="532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Oval 87"/>
              <p:cNvSpPr>
                <a:spLocks noChangeAspect="1" noChangeArrowheads="1"/>
              </p:cNvSpPr>
              <p:nvPr/>
            </p:nvSpPr>
            <p:spPr bwMode="auto">
              <a:xfrm>
                <a:off x="4528" y="5563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Oval 86"/>
              <p:cNvSpPr>
                <a:spLocks noChangeAspect="1" noChangeArrowheads="1"/>
              </p:cNvSpPr>
              <p:nvPr/>
            </p:nvSpPr>
            <p:spPr bwMode="auto">
              <a:xfrm>
                <a:off x="4014" y="3834"/>
                <a:ext cx="86" cy="86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7" name="Group 83"/>
              <p:cNvGrpSpPr>
                <a:grpSpLocks/>
              </p:cNvGrpSpPr>
              <p:nvPr/>
            </p:nvGrpSpPr>
            <p:grpSpPr bwMode="auto">
              <a:xfrm>
                <a:off x="4194" y="4584"/>
                <a:ext cx="900" cy="900"/>
                <a:chOff x="3564" y="4314"/>
                <a:chExt cx="900" cy="900"/>
              </a:xfrm>
            </p:grpSpPr>
            <p:sp>
              <p:nvSpPr>
                <p:cNvPr id="47" name="Freeform 85"/>
                <p:cNvSpPr>
                  <a:spLocks/>
                </p:cNvSpPr>
                <p:nvPr/>
              </p:nvSpPr>
              <p:spPr bwMode="auto">
                <a:xfrm>
                  <a:off x="3654" y="4374"/>
                  <a:ext cx="676" cy="788"/>
                </a:xfrm>
                <a:custGeom>
                  <a:avLst/>
                  <a:gdLst>
                    <a:gd name="T0" fmla="*/ 47797 w 339"/>
                    <a:gd name="T1" fmla="*/ 111205 h 448"/>
                    <a:gd name="T2" fmla="*/ 77716 w 339"/>
                    <a:gd name="T3" fmla="*/ 36297 h 448"/>
                    <a:gd name="T4" fmla="*/ 107205 w 339"/>
                    <a:gd name="T5" fmla="*/ 6395 h 448"/>
                    <a:gd name="T6" fmla="*/ 374999 w 339"/>
                    <a:gd name="T7" fmla="*/ 13860 h 448"/>
                    <a:gd name="T8" fmla="*/ 464260 w 339"/>
                    <a:gd name="T9" fmla="*/ 21614 h 448"/>
                    <a:gd name="T10" fmla="*/ 464260 w 339"/>
                    <a:gd name="T11" fmla="*/ 81349 h 448"/>
                    <a:gd name="T12" fmla="*/ 285270 w 339"/>
                    <a:gd name="T13" fmla="*/ 103826 h 448"/>
                    <a:gd name="T14" fmla="*/ 225798 w 339"/>
                    <a:gd name="T15" fmla="*/ 223351 h 448"/>
                    <a:gd name="T16" fmla="*/ 404727 w 339"/>
                    <a:gd name="T17" fmla="*/ 193421 h 448"/>
                    <a:gd name="T18" fmla="*/ 494032 w 339"/>
                    <a:gd name="T19" fmla="*/ 118747 h 448"/>
                    <a:gd name="T20" fmla="*/ 612354 w 339"/>
                    <a:gd name="T21" fmla="*/ 126157 h 448"/>
                    <a:gd name="T22" fmla="*/ 642090 w 339"/>
                    <a:gd name="T23" fmla="*/ 156128 h 448"/>
                    <a:gd name="T24" fmla="*/ 672010 w 339"/>
                    <a:gd name="T25" fmla="*/ 178563 h 448"/>
                    <a:gd name="T26" fmla="*/ 582786 w 339"/>
                    <a:gd name="T27" fmla="*/ 193421 h 448"/>
                    <a:gd name="T28" fmla="*/ 374999 w 339"/>
                    <a:gd name="T29" fmla="*/ 163565 h 448"/>
                    <a:gd name="T30" fmla="*/ 285270 w 339"/>
                    <a:gd name="T31" fmla="*/ 148594 h 448"/>
                    <a:gd name="T32" fmla="*/ 255271 w 339"/>
                    <a:gd name="T33" fmla="*/ 66419 h 448"/>
                    <a:gd name="T34" fmla="*/ 285270 w 339"/>
                    <a:gd name="T35" fmla="*/ 43975 h 448"/>
                    <a:gd name="T36" fmla="*/ 166994 w 339"/>
                    <a:gd name="T37" fmla="*/ 51202 h 448"/>
                    <a:gd name="T38" fmla="*/ 107205 w 339"/>
                    <a:gd name="T39" fmla="*/ 156128 h 448"/>
                    <a:gd name="T40" fmla="*/ 285270 w 339"/>
                    <a:gd name="T41" fmla="*/ 133413 h 448"/>
                    <a:gd name="T42" fmla="*/ 345063 w 339"/>
                    <a:gd name="T43" fmla="*/ 111205 h 448"/>
                    <a:gd name="T44" fmla="*/ 434343 w 339"/>
                    <a:gd name="T45" fmla="*/ 95995 h 44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39"/>
                    <a:gd name="T70" fmla="*/ 0 h 448"/>
                    <a:gd name="T71" fmla="*/ 339 w 339"/>
                    <a:gd name="T72" fmla="*/ 448 h 44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39" h="448">
                      <a:moveTo>
                        <a:pt x="24" y="223"/>
                      </a:moveTo>
                      <a:cubicBezTo>
                        <a:pt x="29" y="173"/>
                        <a:pt x="32" y="123"/>
                        <a:pt x="39" y="73"/>
                      </a:cubicBezTo>
                      <a:cubicBezTo>
                        <a:pt x="42" y="53"/>
                        <a:pt x="34" y="19"/>
                        <a:pt x="54" y="13"/>
                      </a:cubicBezTo>
                      <a:cubicBezTo>
                        <a:pt x="97" y="0"/>
                        <a:pt x="144" y="23"/>
                        <a:pt x="189" y="28"/>
                      </a:cubicBezTo>
                      <a:cubicBezTo>
                        <a:pt x="204" y="33"/>
                        <a:pt x="223" y="32"/>
                        <a:pt x="234" y="43"/>
                      </a:cubicBezTo>
                      <a:cubicBezTo>
                        <a:pt x="261" y="70"/>
                        <a:pt x="246" y="141"/>
                        <a:pt x="234" y="163"/>
                      </a:cubicBezTo>
                      <a:cubicBezTo>
                        <a:pt x="220" y="187"/>
                        <a:pt x="167" y="200"/>
                        <a:pt x="144" y="208"/>
                      </a:cubicBezTo>
                      <a:cubicBezTo>
                        <a:pt x="82" y="301"/>
                        <a:pt x="101" y="317"/>
                        <a:pt x="114" y="448"/>
                      </a:cubicBezTo>
                      <a:cubicBezTo>
                        <a:pt x="144" y="428"/>
                        <a:pt x="193" y="422"/>
                        <a:pt x="204" y="388"/>
                      </a:cubicBezTo>
                      <a:cubicBezTo>
                        <a:pt x="221" y="338"/>
                        <a:pt x="232" y="288"/>
                        <a:pt x="249" y="238"/>
                      </a:cubicBezTo>
                      <a:cubicBezTo>
                        <a:pt x="269" y="243"/>
                        <a:pt x="294" y="238"/>
                        <a:pt x="309" y="253"/>
                      </a:cubicBezTo>
                      <a:cubicBezTo>
                        <a:pt x="324" y="268"/>
                        <a:pt x="318" y="293"/>
                        <a:pt x="324" y="313"/>
                      </a:cubicBezTo>
                      <a:cubicBezTo>
                        <a:pt x="328" y="328"/>
                        <a:pt x="334" y="343"/>
                        <a:pt x="339" y="358"/>
                      </a:cubicBezTo>
                      <a:cubicBezTo>
                        <a:pt x="324" y="368"/>
                        <a:pt x="312" y="386"/>
                        <a:pt x="294" y="388"/>
                      </a:cubicBezTo>
                      <a:cubicBezTo>
                        <a:pt x="200" y="400"/>
                        <a:pt x="234" y="373"/>
                        <a:pt x="189" y="328"/>
                      </a:cubicBezTo>
                      <a:cubicBezTo>
                        <a:pt x="176" y="315"/>
                        <a:pt x="159" y="308"/>
                        <a:pt x="144" y="298"/>
                      </a:cubicBezTo>
                      <a:cubicBezTo>
                        <a:pt x="94" y="224"/>
                        <a:pt x="106" y="262"/>
                        <a:pt x="129" y="133"/>
                      </a:cubicBezTo>
                      <a:cubicBezTo>
                        <a:pt x="132" y="117"/>
                        <a:pt x="157" y="97"/>
                        <a:pt x="144" y="88"/>
                      </a:cubicBezTo>
                      <a:cubicBezTo>
                        <a:pt x="127" y="77"/>
                        <a:pt x="104" y="98"/>
                        <a:pt x="84" y="103"/>
                      </a:cubicBezTo>
                      <a:cubicBezTo>
                        <a:pt x="0" y="187"/>
                        <a:pt x="21" y="196"/>
                        <a:pt x="54" y="313"/>
                      </a:cubicBezTo>
                      <a:cubicBezTo>
                        <a:pt x="91" y="301"/>
                        <a:pt x="115" y="297"/>
                        <a:pt x="144" y="268"/>
                      </a:cubicBezTo>
                      <a:cubicBezTo>
                        <a:pt x="157" y="255"/>
                        <a:pt x="161" y="236"/>
                        <a:pt x="174" y="223"/>
                      </a:cubicBezTo>
                      <a:cubicBezTo>
                        <a:pt x="187" y="210"/>
                        <a:pt x="219" y="193"/>
                        <a:pt x="219" y="193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Oval 84"/>
                <p:cNvSpPr>
                  <a:spLocks noChangeArrowheads="1"/>
                </p:cNvSpPr>
                <p:nvPr/>
              </p:nvSpPr>
              <p:spPr bwMode="auto">
                <a:xfrm>
                  <a:off x="3564" y="4314"/>
                  <a:ext cx="900" cy="900"/>
                </a:xfrm>
                <a:prstGeom prst="ellipse">
                  <a:avLst/>
                </a:prstGeom>
                <a:noFill/>
                <a:ln w="15875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8" name="Group 80"/>
              <p:cNvGrpSpPr>
                <a:grpSpLocks/>
              </p:cNvGrpSpPr>
              <p:nvPr/>
            </p:nvGrpSpPr>
            <p:grpSpPr bwMode="auto">
              <a:xfrm>
                <a:off x="4404" y="2349"/>
                <a:ext cx="900" cy="900"/>
                <a:chOff x="4224" y="2349"/>
                <a:chExt cx="900" cy="900"/>
              </a:xfrm>
            </p:grpSpPr>
            <p:sp>
              <p:nvSpPr>
                <p:cNvPr id="45" name="Freeform 82"/>
                <p:cNvSpPr>
                  <a:spLocks/>
                </p:cNvSpPr>
                <p:nvPr/>
              </p:nvSpPr>
              <p:spPr bwMode="auto">
                <a:xfrm>
                  <a:off x="4374" y="2394"/>
                  <a:ext cx="676" cy="790"/>
                </a:xfrm>
                <a:custGeom>
                  <a:avLst/>
                  <a:gdLst>
                    <a:gd name="T0" fmla="*/ 47797 w 339"/>
                    <a:gd name="T1" fmla="*/ 114252 h 448"/>
                    <a:gd name="T2" fmla="*/ 77716 w 339"/>
                    <a:gd name="T3" fmla="*/ 37373 h 448"/>
                    <a:gd name="T4" fmla="*/ 107205 w 339"/>
                    <a:gd name="T5" fmla="*/ 6738 h 448"/>
                    <a:gd name="T6" fmla="*/ 374999 w 339"/>
                    <a:gd name="T7" fmla="*/ 14224 h 448"/>
                    <a:gd name="T8" fmla="*/ 464260 w 339"/>
                    <a:gd name="T9" fmla="*/ 22065 h 448"/>
                    <a:gd name="T10" fmla="*/ 464260 w 339"/>
                    <a:gd name="T11" fmla="*/ 83417 h 448"/>
                    <a:gd name="T12" fmla="*/ 285270 w 339"/>
                    <a:gd name="T13" fmla="*/ 106689 h 448"/>
                    <a:gd name="T14" fmla="*/ 225798 w 339"/>
                    <a:gd name="T15" fmla="*/ 229629 h 448"/>
                    <a:gd name="T16" fmla="*/ 404727 w 339"/>
                    <a:gd name="T17" fmla="*/ 198860 h 448"/>
                    <a:gd name="T18" fmla="*/ 494032 w 339"/>
                    <a:gd name="T19" fmla="*/ 122217 h 448"/>
                    <a:gd name="T20" fmla="*/ 612354 w 339"/>
                    <a:gd name="T21" fmla="*/ 129588 h 448"/>
                    <a:gd name="T22" fmla="*/ 642090 w 339"/>
                    <a:gd name="T23" fmla="*/ 160432 h 448"/>
                    <a:gd name="T24" fmla="*/ 672010 w 339"/>
                    <a:gd name="T25" fmla="*/ 183573 h 448"/>
                    <a:gd name="T26" fmla="*/ 582786 w 339"/>
                    <a:gd name="T27" fmla="*/ 198860 h 448"/>
                    <a:gd name="T28" fmla="*/ 374999 w 339"/>
                    <a:gd name="T29" fmla="*/ 168016 h 448"/>
                    <a:gd name="T30" fmla="*/ 285270 w 339"/>
                    <a:gd name="T31" fmla="*/ 152706 h 448"/>
                    <a:gd name="T32" fmla="*/ 255271 w 339"/>
                    <a:gd name="T33" fmla="*/ 68217 h 448"/>
                    <a:gd name="T34" fmla="*/ 285270 w 339"/>
                    <a:gd name="T35" fmla="*/ 44942 h 448"/>
                    <a:gd name="T36" fmla="*/ 166994 w 339"/>
                    <a:gd name="T37" fmla="*/ 52930 h 448"/>
                    <a:gd name="T38" fmla="*/ 107205 w 339"/>
                    <a:gd name="T39" fmla="*/ 160432 h 448"/>
                    <a:gd name="T40" fmla="*/ 285270 w 339"/>
                    <a:gd name="T41" fmla="*/ 137539 h 448"/>
                    <a:gd name="T42" fmla="*/ 345063 w 339"/>
                    <a:gd name="T43" fmla="*/ 114252 h 448"/>
                    <a:gd name="T44" fmla="*/ 434343 w 339"/>
                    <a:gd name="T45" fmla="*/ 98925 h 44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39"/>
                    <a:gd name="T70" fmla="*/ 0 h 448"/>
                    <a:gd name="T71" fmla="*/ 339 w 339"/>
                    <a:gd name="T72" fmla="*/ 448 h 44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39" h="448">
                      <a:moveTo>
                        <a:pt x="24" y="223"/>
                      </a:moveTo>
                      <a:cubicBezTo>
                        <a:pt x="29" y="173"/>
                        <a:pt x="32" y="123"/>
                        <a:pt x="39" y="73"/>
                      </a:cubicBezTo>
                      <a:cubicBezTo>
                        <a:pt x="42" y="53"/>
                        <a:pt x="34" y="19"/>
                        <a:pt x="54" y="13"/>
                      </a:cubicBezTo>
                      <a:cubicBezTo>
                        <a:pt x="97" y="0"/>
                        <a:pt x="144" y="23"/>
                        <a:pt x="189" y="28"/>
                      </a:cubicBezTo>
                      <a:cubicBezTo>
                        <a:pt x="204" y="33"/>
                        <a:pt x="223" y="32"/>
                        <a:pt x="234" y="43"/>
                      </a:cubicBezTo>
                      <a:cubicBezTo>
                        <a:pt x="261" y="70"/>
                        <a:pt x="246" y="141"/>
                        <a:pt x="234" y="163"/>
                      </a:cubicBezTo>
                      <a:cubicBezTo>
                        <a:pt x="220" y="187"/>
                        <a:pt x="167" y="200"/>
                        <a:pt x="144" y="208"/>
                      </a:cubicBezTo>
                      <a:cubicBezTo>
                        <a:pt x="82" y="301"/>
                        <a:pt x="101" y="317"/>
                        <a:pt x="114" y="448"/>
                      </a:cubicBezTo>
                      <a:cubicBezTo>
                        <a:pt x="144" y="428"/>
                        <a:pt x="193" y="422"/>
                        <a:pt x="204" y="388"/>
                      </a:cubicBezTo>
                      <a:cubicBezTo>
                        <a:pt x="221" y="338"/>
                        <a:pt x="232" y="288"/>
                        <a:pt x="249" y="238"/>
                      </a:cubicBezTo>
                      <a:cubicBezTo>
                        <a:pt x="269" y="243"/>
                        <a:pt x="294" y="238"/>
                        <a:pt x="309" y="253"/>
                      </a:cubicBezTo>
                      <a:cubicBezTo>
                        <a:pt x="324" y="268"/>
                        <a:pt x="318" y="293"/>
                        <a:pt x="324" y="313"/>
                      </a:cubicBezTo>
                      <a:cubicBezTo>
                        <a:pt x="328" y="328"/>
                        <a:pt x="334" y="343"/>
                        <a:pt x="339" y="358"/>
                      </a:cubicBezTo>
                      <a:cubicBezTo>
                        <a:pt x="324" y="368"/>
                        <a:pt x="312" y="386"/>
                        <a:pt x="294" y="388"/>
                      </a:cubicBezTo>
                      <a:cubicBezTo>
                        <a:pt x="200" y="400"/>
                        <a:pt x="234" y="373"/>
                        <a:pt x="189" y="328"/>
                      </a:cubicBezTo>
                      <a:cubicBezTo>
                        <a:pt x="176" y="315"/>
                        <a:pt x="159" y="308"/>
                        <a:pt x="144" y="298"/>
                      </a:cubicBezTo>
                      <a:cubicBezTo>
                        <a:pt x="94" y="224"/>
                        <a:pt x="106" y="262"/>
                        <a:pt x="129" y="133"/>
                      </a:cubicBezTo>
                      <a:cubicBezTo>
                        <a:pt x="132" y="117"/>
                        <a:pt x="157" y="97"/>
                        <a:pt x="144" y="88"/>
                      </a:cubicBezTo>
                      <a:cubicBezTo>
                        <a:pt x="127" y="77"/>
                        <a:pt x="104" y="98"/>
                        <a:pt x="84" y="103"/>
                      </a:cubicBezTo>
                      <a:cubicBezTo>
                        <a:pt x="0" y="187"/>
                        <a:pt x="21" y="196"/>
                        <a:pt x="54" y="313"/>
                      </a:cubicBezTo>
                      <a:cubicBezTo>
                        <a:pt x="91" y="301"/>
                        <a:pt x="115" y="297"/>
                        <a:pt x="144" y="268"/>
                      </a:cubicBezTo>
                      <a:cubicBezTo>
                        <a:pt x="157" y="255"/>
                        <a:pt x="161" y="236"/>
                        <a:pt x="174" y="223"/>
                      </a:cubicBezTo>
                      <a:cubicBezTo>
                        <a:pt x="187" y="210"/>
                        <a:pt x="219" y="193"/>
                        <a:pt x="219" y="193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Oval 81"/>
                <p:cNvSpPr>
                  <a:spLocks noChangeArrowheads="1"/>
                </p:cNvSpPr>
                <p:nvPr/>
              </p:nvSpPr>
              <p:spPr bwMode="auto">
                <a:xfrm>
                  <a:off x="4224" y="2349"/>
                  <a:ext cx="900" cy="900"/>
                </a:xfrm>
                <a:prstGeom prst="ellipse">
                  <a:avLst/>
                </a:prstGeom>
                <a:noFill/>
                <a:ln w="15875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9" name="Group 77"/>
              <p:cNvGrpSpPr>
                <a:grpSpLocks/>
              </p:cNvGrpSpPr>
              <p:nvPr/>
            </p:nvGrpSpPr>
            <p:grpSpPr bwMode="auto">
              <a:xfrm>
                <a:off x="2604" y="3339"/>
                <a:ext cx="900" cy="900"/>
                <a:chOff x="2604" y="2514"/>
                <a:chExt cx="900" cy="900"/>
              </a:xfrm>
            </p:grpSpPr>
            <p:sp>
              <p:nvSpPr>
                <p:cNvPr id="43" name="Freeform 79"/>
                <p:cNvSpPr>
                  <a:spLocks/>
                </p:cNvSpPr>
                <p:nvPr/>
              </p:nvSpPr>
              <p:spPr bwMode="auto">
                <a:xfrm>
                  <a:off x="2754" y="2574"/>
                  <a:ext cx="676" cy="790"/>
                </a:xfrm>
                <a:custGeom>
                  <a:avLst/>
                  <a:gdLst>
                    <a:gd name="T0" fmla="*/ 47797 w 339"/>
                    <a:gd name="T1" fmla="*/ 114252 h 448"/>
                    <a:gd name="T2" fmla="*/ 77716 w 339"/>
                    <a:gd name="T3" fmla="*/ 37373 h 448"/>
                    <a:gd name="T4" fmla="*/ 107205 w 339"/>
                    <a:gd name="T5" fmla="*/ 6738 h 448"/>
                    <a:gd name="T6" fmla="*/ 374999 w 339"/>
                    <a:gd name="T7" fmla="*/ 14224 h 448"/>
                    <a:gd name="T8" fmla="*/ 464260 w 339"/>
                    <a:gd name="T9" fmla="*/ 22065 h 448"/>
                    <a:gd name="T10" fmla="*/ 464260 w 339"/>
                    <a:gd name="T11" fmla="*/ 83417 h 448"/>
                    <a:gd name="T12" fmla="*/ 285270 w 339"/>
                    <a:gd name="T13" fmla="*/ 106689 h 448"/>
                    <a:gd name="T14" fmla="*/ 225798 w 339"/>
                    <a:gd name="T15" fmla="*/ 229629 h 448"/>
                    <a:gd name="T16" fmla="*/ 404727 w 339"/>
                    <a:gd name="T17" fmla="*/ 198860 h 448"/>
                    <a:gd name="T18" fmla="*/ 494032 w 339"/>
                    <a:gd name="T19" fmla="*/ 122217 h 448"/>
                    <a:gd name="T20" fmla="*/ 612354 w 339"/>
                    <a:gd name="T21" fmla="*/ 129588 h 448"/>
                    <a:gd name="T22" fmla="*/ 642090 w 339"/>
                    <a:gd name="T23" fmla="*/ 160432 h 448"/>
                    <a:gd name="T24" fmla="*/ 672010 w 339"/>
                    <a:gd name="T25" fmla="*/ 183573 h 448"/>
                    <a:gd name="T26" fmla="*/ 582786 w 339"/>
                    <a:gd name="T27" fmla="*/ 198860 h 448"/>
                    <a:gd name="T28" fmla="*/ 374999 w 339"/>
                    <a:gd name="T29" fmla="*/ 168016 h 448"/>
                    <a:gd name="T30" fmla="*/ 285270 w 339"/>
                    <a:gd name="T31" fmla="*/ 152706 h 448"/>
                    <a:gd name="T32" fmla="*/ 255271 w 339"/>
                    <a:gd name="T33" fmla="*/ 68217 h 448"/>
                    <a:gd name="T34" fmla="*/ 285270 w 339"/>
                    <a:gd name="T35" fmla="*/ 44942 h 448"/>
                    <a:gd name="T36" fmla="*/ 166994 w 339"/>
                    <a:gd name="T37" fmla="*/ 52930 h 448"/>
                    <a:gd name="T38" fmla="*/ 107205 w 339"/>
                    <a:gd name="T39" fmla="*/ 160432 h 448"/>
                    <a:gd name="T40" fmla="*/ 285270 w 339"/>
                    <a:gd name="T41" fmla="*/ 137539 h 448"/>
                    <a:gd name="T42" fmla="*/ 345063 w 339"/>
                    <a:gd name="T43" fmla="*/ 114252 h 448"/>
                    <a:gd name="T44" fmla="*/ 434343 w 339"/>
                    <a:gd name="T45" fmla="*/ 98925 h 44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339"/>
                    <a:gd name="T70" fmla="*/ 0 h 448"/>
                    <a:gd name="T71" fmla="*/ 339 w 339"/>
                    <a:gd name="T72" fmla="*/ 448 h 44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339" h="448">
                      <a:moveTo>
                        <a:pt x="24" y="223"/>
                      </a:moveTo>
                      <a:cubicBezTo>
                        <a:pt x="29" y="173"/>
                        <a:pt x="32" y="123"/>
                        <a:pt x="39" y="73"/>
                      </a:cubicBezTo>
                      <a:cubicBezTo>
                        <a:pt x="42" y="53"/>
                        <a:pt x="34" y="19"/>
                        <a:pt x="54" y="13"/>
                      </a:cubicBezTo>
                      <a:cubicBezTo>
                        <a:pt x="97" y="0"/>
                        <a:pt x="144" y="23"/>
                        <a:pt x="189" y="28"/>
                      </a:cubicBezTo>
                      <a:cubicBezTo>
                        <a:pt x="204" y="33"/>
                        <a:pt x="223" y="32"/>
                        <a:pt x="234" y="43"/>
                      </a:cubicBezTo>
                      <a:cubicBezTo>
                        <a:pt x="261" y="70"/>
                        <a:pt x="246" y="141"/>
                        <a:pt x="234" y="163"/>
                      </a:cubicBezTo>
                      <a:cubicBezTo>
                        <a:pt x="220" y="187"/>
                        <a:pt x="167" y="200"/>
                        <a:pt x="144" y="208"/>
                      </a:cubicBezTo>
                      <a:cubicBezTo>
                        <a:pt x="82" y="301"/>
                        <a:pt x="101" y="317"/>
                        <a:pt x="114" y="448"/>
                      </a:cubicBezTo>
                      <a:cubicBezTo>
                        <a:pt x="144" y="428"/>
                        <a:pt x="193" y="422"/>
                        <a:pt x="204" y="388"/>
                      </a:cubicBezTo>
                      <a:cubicBezTo>
                        <a:pt x="221" y="338"/>
                        <a:pt x="232" y="288"/>
                        <a:pt x="249" y="238"/>
                      </a:cubicBezTo>
                      <a:cubicBezTo>
                        <a:pt x="269" y="243"/>
                        <a:pt x="294" y="238"/>
                        <a:pt x="309" y="253"/>
                      </a:cubicBezTo>
                      <a:cubicBezTo>
                        <a:pt x="324" y="268"/>
                        <a:pt x="318" y="293"/>
                        <a:pt x="324" y="313"/>
                      </a:cubicBezTo>
                      <a:cubicBezTo>
                        <a:pt x="328" y="328"/>
                        <a:pt x="334" y="343"/>
                        <a:pt x="339" y="358"/>
                      </a:cubicBezTo>
                      <a:cubicBezTo>
                        <a:pt x="324" y="368"/>
                        <a:pt x="312" y="386"/>
                        <a:pt x="294" y="388"/>
                      </a:cubicBezTo>
                      <a:cubicBezTo>
                        <a:pt x="200" y="400"/>
                        <a:pt x="234" y="373"/>
                        <a:pt x="189" y="328"/>
                      </a:cubicBezTo>
                      <a:cubicBezTo>
                        <a:pt x="176" y="315"/>
                        <a:pt x="159" y="308"/>
                        <a:pt x="144" y="298"/>
                      </a:cubicBezTo>
                      <a:cubicBezTo>
                        <a:pt x="94" y="224"/>
                        <a:pt x="106" y="262"/>
                        <a:pt x="129" y="133"/>
                      </a:cubicBezTo>
                      <a:cubicBezTo>
                        <a:pt x="132" y="117"/>
                        <a:pt x="157" y="97"/>
                        <a:pt x="144" y="88"/>
                      </a:cubicBezTo>
                      <a:cubicBezTo>
                        <a:pt x="127" y="77"/>
                        <a:pt x="104" y="98"/>
                        <a:pt x="84" y="103"/>
                      </a:cubicBezTo>
                      <a:cubicBezTo>
                        <a:pt x="0" y="187"/>
                        <a:pt x="21" y="196"/>
                        <a:pt x="54" y="313"/>
                      </a:cubicBezTo>
                      <a:cubicBezTo>
                        <a:pt x="91" y="301"/>
                        <a:pt x="115" y="297"/>
                        <a:pt x="144" y="268"/>
                      </a:cubicBezTo>
                      <a:cubicBezTo>
                        <a:pt x="157" y="255"/>
                        <a:pt x="161" y="236"/>
                        <a:pt x="174" y="223"/>
                      </a:cubicBezTo>
                      <a:cubicBezTo>
                        <a:pt x="187" y="210"/>
                        <a:pt x="219" y="193"/>
                        <a:pt x="219" y="193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Oval 78"/>
                <p:cNvSpPr>
                  <a:spLocks noChangeArrowheads="1"/>
                </p:cNvSpPr>
                <p:nvPr/>
              </p:nvSpPr>
              <p:spPr bwMode="auto">
                <a:xfrm>
                  <a:off x="2604" y="2514"/>
                  <a:ext cx="900" cy="900"/>
                </a:xfrm>
                <a:prstGeom prst="ellipse">
                  <a:avLst/>
                </a:prstGeom>
                <a:noFill/>
                <a:ln w="15875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" name="Text Box 74"/>
              <p:cNvSpPr txBox="1">
                <a:spLocks noChangeArrowheads="1"/>
              </p:cNvSpPr>
              <p:nvPr/>
            </p:nvSpPr>
            <p:spPr bwMode="auto">
              <a:xfrm>
                <a:off x="3654" y="2811"/>
                <a:ext cx="446" cy="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r</a:t>
                </a:r>
                <a:endParaRPr lang="ru-RU" dirty="0"/>
              </a:p>
            </p:txBody>
          </p:sp>
          <p:sp>
            <p:nvSpPr>
              <p:cNvPr id="42" name="Line 73"/>
              <p:cNvSpPr>
                <a:spLocks noChangeShapeType="1"/>
              </p:cNvSpPr>
              <p:nvPr/>
            </p:nvSpPr>
            <p:spPr bwMode="auto">
              <a:xfrm flipV="1">
                <a:off x="3054" y="2797"/>
                <a:ext cx="1800" cy="104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sysDot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" name="Text Box 70"/>
            <p:cNvSpPr txBox="1">
              <a:spLocks noChangeArrowheads="1"/>
            </p:cNvSpPr>
            <p:nvPr/>
          </p:nvSpPr>
          <p:spPr bwMode="auto">
            <a:xfrm>
              <a:off x="5441" y="8886"/>
              <a:ext cx="1308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dirty="0"/>
            </a:p>
          </p:txBody>
        </p:sp>
      </p:grpSp>
      <p:grpSp>
        <p:nvGrpSpPr>
          <p:cNvPr id="49" name="Group 3"/>
          <p:cNvGrpSpPr>
            <a:grpSpLocks noChangeAspect="1"/>
          </p:cNvGrpSpPr>
          <p:nvPr/>
        </p:nvGrpSpPr>
        <p:grpSpPr bwMode="auto">
          <a:xfrm>
            <a:off x="3329422" y="723975"/>
            <a:ext cx="2134349" cy="3930591"/>
            <a:chOff x="2394" y="1314"/>
            <a:chExt cx="3240" cy="5760"/>
          </a:xfrm>
        </p:grpSpPr>
        <p:sp>
          <p:nvSpPr>
            <p:cNvPr id="50" name="AutoShape 68"/>
            <p:cNvSpPr>
              <a:spLocks noChangeAspect="1" noChangeArrowheads="1" noTextEdit="1"/>
            </p:cNvSpPr>
            <p:nvPr/>
          </p:nvSpPr>
          <p:spPr bwMode="auto">
            <a:xfrm>
              <a:off x="2394" y="1314"/>
              <a:ext cx="3240" cy="576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Text Box 67"/>
            <p:cNvSpPr txBox="1">
              <a:spLocks noChangeArrowheads="1"/>
            </p:cNvSpPr>
            <p:nvPr/>
          </p:nvSpPr>
          <p:spPr bwMode="auto">
            <a:xfrm>
              <a:off x="3654" y="149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cs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52" name="Text Box 66"/>
            <p:cNvSpPr txBox="1">
              <a:spLocks noChangeArrowheads="1"/>
            </p:cNvSpPr>
            <p:nvPr/>
          </p:nvSpPr>
          <p:spPr bwMode="auto">
            <a:xfrm>
              <a:off x="2635" y="6039"/>
              <a:ext cx="2844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Полуразбавленные растворы</a:t>
              </a:r>
              <a:endParaRPr lang="en-US" sz="1400" dirty="0"/>
            </a:p>
          </p:txBody>
        </p:sp>
        <p:sp>
          <p:nvSpPr>
            <p:cNvPr id="53" name="Rectangle 65"/>
            <p:cNvSpPr>
              <a:spLocks noChangeArrowheads="1"/>
            </p:cNvSpPr>
            <p:nvPr/>
          </p:nvSpPr>
          <p:spPr bwMode="auto">
            <a:xfrm>
              <a:off x="2574" y="2064"/>
              <a:ext cx="2880" cy="3825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Oval 64"/>
            <p:cNvSpPr>
              <a:spLocks noChangeAspect="1" noChangeArrowheads="1"/>
            </p:cNvSpPr>
            <p:nvPr/>
          </p:nvSpPr>
          <p:spPr bwMode="auto">
            <a:xfrm>
              <a:off x="4374" y="252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Oval 63"/>
            <p:cNvSpPr>
              <a:spLocks noChangeAspect="1" noChangeArrowheads="1"/>
            </p:cNvSpPr>
            <p:nvPr/>
          </p:nvSpPr>
          <p:spPr bwMode="auto">
            <a:xfrm>
              <a:off x="5274" y="23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Oval 62"/>
            <p:cNvSpPr>
              <a:spLocks noChangeAspect="1" noChangeArrowheads="1"/>
            </p:cNvSpPr>
            <p:nvPr/>
          </p:nvSpPr>
          <p:spPr bwMode="auto">
            <a:xfrm>
              <a:off x="3834" y="239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Oval 61"/>
            <p:cNvSpPr>
              <a:spLocks noChangeAspect="1" noChangeArrowheads="1"/>
            </p:cNvSpPr>
            <p:nvPr/>
          </p:nvSpPr>
          <p:spPr bwMode="auto">
            <a:xfrm>
              <a:off x="4374" y="32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Oval 60"/>
            <p:cNvSpPr>
              <a:spLocks noChangeAspect="1" noChangeArrowheads="1"/>
            </p:cNvSpPr>
            <p:nvPr/>
          </p:nvSpPr>
          <p:spPr bwMode="auto">
            <a:xfrm>
              <a:off x="4194" y="437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Oval 59"/>
            <p:cNvSpPr>
              <a:spLocks noChangeAspect="1" noChangeArrowheads="1"/>
            </p:cNvSpPr>
            <p:nvPr/>
          </p:nvSpPr>
          <p:spPr bwMode="auto">
            <a:xfrm>
              <a:off x="4734" y="27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Oval 58"/>
            <p:cNvSpPr>
              <a:spLocks noChangeAspect="1" noChangeArrowheads="1"/>
            </p:cNvSpPr>
            <p:nvPr/>
          </p:nvSpPr>
          <p:spPr bwMode="auto">
            <a:xfrm>
              <a:off x="4914" y="396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Oval 57"/>
            <p:cNvSpPr>
              <a:spLocks noChangeAspect="1" noChangeArrowheads="1"/>
            </p:cNvSpPr>
            <p:nvPr/>
          </p:nvSpPr>
          <p:spPr bwMode="auto">
            <a:xfrm>
              <a:off x="2934" y="252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Oval 56"/>
            <p:cNvSpPr>
              <a:spLocks noChangeAspect="1" noChangeArrowheads="1"/>
            </p:cNvSpPr>
            <p:nvPr/>
          </p:nvSpPr>
          <p:spPr bwMode="auto">
            <a:xfrm>
              <a:off x="3294" y="22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Oval 55"/>
            <p:cNvSpPr>
              <a:spLocks noChangeAspect="1" noChangeArrowheads="1"/>
            </p:cNvSpPr>
            <p:nvPr/>
          </p:nvSpPr>
          <p:spPr bwMode="auto">
            <a:xfrm>
              <a:off x="3294" y="540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Oval 54"/>
            <p:cNvSpPr>
              <a:spLocks noChangeAspect="1" noChangeArrowheads="1"/>
            </p:cNvSpPr>
            <p:nvPr/>
          </p:nvSpPr>
          <p:spPr bwMode="auto">
            <a:xfrm>
              <a:off x="2848" y="38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Oval 53"/>
            <p:cNvSpPr>
              <a:spLocks noChangeAspect="1" noChangeArrowheads="1"/>
            </p:cNvSpPr>
            <p:nvPr/>
          </p:nvSpPr>
          <p:spPr bwMode="auto">
            <a:xfrm>
              <a:off x="5094" y="32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Oval 52"/>
            <p:cNvSpPr>
              <a:spLocks noChangeAspect="1" noChangeArrowheads="1"/>
            </p:cNvSpPr>
            <p:nvPr/>
          </p:nvSpPr>
          <p:spPr bwMode="auto">
            <a:xfrm>
              <a:off x="2848" y="306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Oval 51"/>
            <p:cNvSpPr>
              <a:spLocks noChangeAspect="1" noChangeArrowheads="1"/>
            </p:cNvSpPr>
            <p:nvPr/>
          </p:nvSpPr>
          <p:spPr bwMode="auto">
            <a:xfrm>
              <a:off x="3294" y="36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Oval 50"/>
            <p:cNvSpPr>
              <a:spLocks noChangeAspect="1" noChangeArrowheads="1"/>
            </p:cNvSpPr>
            <p:nvPr/>
          </p:nvSpPr>
          <p:spPr bwMode="auto">
            <a:xfrm>
              <a:off x="3474" y="29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Oval 49"/>
            <p:cNvSpPr>
              <a:spLocks noChangeAspect="1" noChangeArrowheads="1"/>
            </p:cNvSpPr>
            <p:nvPr/>
          </p:nvSpPr>
          <p:spPr bwMode="auto">
            <a:xfrm>
              <a:off x="3654" y="45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Oval 48"/>
            <p:cNvSpPr>
              <a:spLocks noChangeAspect="1" noChangeArrowheads="1"/>
            </p:cNvSpPr>
            <p:nvPr/>
          </p:nvSpPr>
          <p:spPr bwMode="auto">
            <a:xfrm>
              <a:off x="3474" y="49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Oval 47"/>
            <p:cNvSpPr>
              <a:spLocks noChangeAspect="1" noChangeArrowheads="1"/>
            </p:cNvSpPr>
            <p:nvPr/>
          </p:nvSpPr>
          <p:spPr bwMode="auto">
            <a:xfrm>
              <a:off x="2754" y="50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Oval 46"/>
            <p:cNvSpPr>
              <a:spLocks noChangeAspect="1" noChangeArrowheads="1"/>
            </p:cNvSpPr>
            <p:nvPr/>
          </p:nvSpPr>
          <p:spPr bwMode="auto">
            <a:xfrm>
              <a:off x="4048" y="50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Oval 45"/>
            <p:cNvSpPr>
              <a:spLocks noChangeAspect="1" noChangeArrowheads="1"/>
            </p:cNvSpPr>
            <p:nvPr/>
          </p:nvSpPr>
          <p:spPr bwMode="auto">
            <a:xfrm>
              <a:off x="4374" y="40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Oval 44"/>
            <p:cNvSpPr>
              <a:spLocks noChangeAspect="1" noChangeArrowheads="1"/>
            </p:cNvSpPr>
            <p:nvPr/>
          </p:nvSpPr>
          <p:spPr bwMode="auto">
            <a:xfrm>
              <a:off x="4914" y="510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Oval 43"/>
            <p:cNvSpPr>
              <a:spLocks noChangeAspect="1" noChangeArrowheads="1"/>
            </p:cNvSpPr>
            <p:nvPr/>
          </p:nvSpPr>
          <p:spPr bwMode="auto">
            <a:xfrm>
              <a:off x="4554" y="47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Oval 42"/>
            <p:cNvSpPr>
              <a:spLocks noChangeAspect="1" noChangeArrowheads="1"/>
            </p:cNvSpPr>
            <p:nvPr/>
          </p:nvSpPr>
          <p:spPr bwMode="auto">
            <a:xfrm>
              <a:off x="3834" y="564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Oval 41"/>
            <p:cNvSpPr>
              <a:spLocks noChangeAspect="1" noChangeArrowheads="1"/>
            </p:cNvSpPr>
            <p:nvPr/>
          </p:nvSpPr>
          <p:spPr bwMode="auto">
            <a:xfrm>
              <a:off x="5274" y="52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Oval 40"/>
            <p:cNvSpPr>
              <a:spLocks noChangeAspect="1" noChangeArrowheads="1"/>
            </p:cNvSpPr>
            <p:nvPr/>
          </p:nvSpPr>
          <p:spPr bwMode="auto">
            <a:xfrm>
              <a:off x="4288" y="532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Oval 39"/>
            <p:cNvSpPr>
              <a:spLocks noChangeAspect="1" noChangeArrowheads="1"/>
            </p:cNvSpPr>
            <p:nvPr/>
          </p:nvSpPr>
          <p:spPr bwMode="auto">
            <a:xfrm>
              <a:off x="4528" y="556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Oval 38"/>
            <p:cNvSpPr>
              <a:spLocks noChangeAspect="1" noChangeArrowheads="1"/>
            </p:cNvSpPr>
            <p:nvPr/>
          </p:nvSpPr>
          <p:spPr bwMode="auto">
            <a:xfrm>
              <a:off x="4014" y="38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" name="Group 35"/>
            <p:cNvGrpSpPr>
              <a:grpSpLocks/>
            </p:cNvGrpSpPr>
            <p:nvPr/>
          </p:nvGrpSpPr>
          <p:grpSpPr bwMode="auto">
            <a:xfrm>
              <a:off x="3183" y="4164"/>
              <a:ext cx="900" cy="900"/>
              <a:chOff x="3564" y="4314"/>
              <a:chExt cx="900" cy="900"/>
            </a:xfrm>
          </p:grpSpPr>
          <p:sp>
            <p:nvSpPr>
              <p:cNvPr id="113" name="Freeform 37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Oval 36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" name="Group 32"/>
            <p:cNvGrpSpPr>
              <a:grpSpLocks/>
            </p:cNvGrpSpPr>
            <p:nvPr/>
          </p:nvGrpSpPr>
          <p:grpSpPr bwMode="auto">
            <a:xfrm>
              <a:off x="4404" y="2349"/>
              <a:ext cx="900" cy="900"/>
              <a:chOff x="4224" y="2349"/>
              <a:chExt cx="900" cy="900"/>
            </a:xfrm>
          </p:grpSpPr>
          <p:sp>
            <p:nvSpPr>
              <p:cNvPr id="111" name="Freeform 34"/>
              <p:cNvSpPr>
                <a:spLocks/>
              </p:cNvSpPr>
              <p:nvPr/>
            </p:nvSpPr>
            <p:spPr bwMode="auto">
              <a:xfrm>
                <a:off x="4374" y="2394"/>
                <a:ext cx="676" cy="790"/>
              </a:xfrm>
              <a:custGeom>
                <a:avLst/>
                <a:gdLst>
                  <a:gd name="T0" fmla="*/ 47797 w 339"/>
                  <a:gd name="T1" fmla="*/ 114252 h 448"/>
                  <a:gd name="T2" fmla="*/ 77716 w 339"/>
                  <a:gd name="T3" fmla="*/ 37373 h 448"/>
                  <a:gd name="T4" fmla="*/ 107205 w 339"/>
                  <a:gd name="T5" fmla="*/ 6738 h 448"/>
                  <a:gd name="T6" fmla="*/ 374999 w 339"/>
                  <a:gd name="T7" fmla="*/ 14224 h 448"/>
                  <a:gd name="T8" fmla="*/ 464260 w 339"/>
                  <a:gd name="T9" fmla="*/ 22065 h 448"/>
                  <a:gd name="T10" fmla="*/ 464260 w 339"/>
                  <a:gd name="T11" fmla="*/ 83417 h 448"/>
                  <a:gd name="T12" fmla="*/ 285270 w 339"/>
                  <a:gd name="T13" fmla="*/ 106689 h 448"/>
                  <a:gd name="T14" fmla="*/ 225798 w 339"/>
                  <a:gd name="T15" fmla="*/ 229629 h 448"/>
                  <a:gd name="T16" fmla="*/ 404727 w 339"/>
                  <a:gd name="T17" fmla="*/ 198860 h 448"/>
                  <a:gd name="T18" fmla="*/ 494032 w 339"/>
                  <a:gd name="T19" fmla="*/ 122217 h 448"/>
                  <a:gd name="T20" fmla="*/ 612354 w 339"/>
                  <a:gd name="T21" fmla="*/ 129588 h 448"/>
                  <a:gd name="T22" fmla="*/ 642090 w 339"/>
                  <a:gd name="T23" fmla="*/ 160432 h 448"/>
                  <a:gd name="T24" fmla="*/ 672010 w 339"/>
                  <a:gd name="T25" fmla="*/ 183573 h 448"/>
                  <a:gd name="T26" fmla="*/ 582786 w 339"/>
                  <a:gd name="T27" fmla="*/ 198860 h 448"/>
                  <a:gd name="T28" fmla="*/ 374999 w 339"/>
                  <a:gd name="T29" fmla="*/ 168016 h 448"/>
                  <a:gd name="T30" fmla="*/ 285270 w 339"/>
                  <a:gd name="T31" fmla="*/ 152706 h 448"/>
                  <a:gd name="T32" fmla="*/ 255271 w 339"/>
                  <a:gd name="T33" fmla="*/ 68217 h 448"/>
                  <a:gd name="T34" fmla="*/ 285270 w 339"/>
                  <a:gd name="T35" fmla="*/ 44942 h 448"/>
                  <a:gd name="T36" fmla="*/ 166994 w 339"/>
                  <a:gd name="T37" fmla="*/ 52930 h 448"/>
                  <a:gd name="T38" fmla="*/ 107205 w 339"/>
                  <a:gd name="T39" fmla="*/ 160432 h 448"/>
                  <a:gd name="T40" fmla="*/ 285270 w 339"/>
                  <a:gd name="T41" fmla="*/ 137539 h 448"/>
                  <a:gd name="T42" fmla="*/ 345063 w 339"/>
                  <a:gd name="T43" fmla="*/ 114252 h 448"/>
                  <a:gd name="T44" fmla="*/ 434343 w 339"/>
                  <a:gd name="T45" fmla="*/ 9892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Oval 33"/>
              <p:cNvSpPr>
                <a:spLocks noChangeArrowheads="1"/>
              </p:cNvSpPr>
              <p:nvPr/>
            </p:nvSpPr>
            <p:spPr bwMode="auto">
              <a:xfrm>
                <a:off x="4224" y="2349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3" name="Group 29"/>
            <p:cNvGrpSpPr>
              <a:grpSpLocks/>
            </p:cNvGrpSpPr>
            <p:nvPr/>
          </p:nvGrpSpPr>
          <p:grpSpPr bwMode="auto">
            <a:xfrm>
              <a:off x="2718" y="3339"/>
              <a:ext cx="900" cy="900"/>
              <a:chOff x="2604" y="2514"/>
              <a:chExt cx="900" cy="900"/>
            </a:xfrm>
          </p:grpSpPr>
          <p:sp>
            <p:nvSpPr>
              <p:cNvPr id="109" name="Freeform 31"/>
              <p:cNvSpPr>
                <a:spLocks/>
              </p:cNvSpPr>
              <p:nvPr/>
            </p:nvSpPr>
            <p:spPr bwMode="auto">
              <a:xfrm>
                <a:off x="2754" y="2574"/>
                <a:ext cx="676" cy="790"/>
              </a:xfrm>
              <a:custGeom>
                <a:avLst/>
                <a:gdLst>
                  <a:gd name="T0" fmla="*/ 47797 w 339"/>
                  <a:gd name="T1" fmla="*/ 114252 h 448"/>
                  <a:gd name="T2" fmla="*/ 77716 w 339"/>
                  <a:gd name="T3" fmla="*/ 37373 h 448"/>
                  <a:gd name="T4" fmla="*/ 107205 w 339"/>
                  <a:gd name="T5" fmla="*/ 6738 h 448"/>
                  <a:gd name="T6" fmla="*/ 374999 w 339"/>
                  <a:gd name="T7" fmla="*/ 14224 h 448"/>
                  <a:gd name="T8" fmla="*/ 464260 w 339"/>
                  <a:gd name="T9" fmla="*/ 22065 h 448"/>
                  <a:gd name="T10" fmla="*/ 464260 w 339"/>
                  <a:gd name="T11" fmla="*/ 83417 h 448"/>
                  <a:gd name="T12" fmla="*/ 285270 w 339"/>
                  <a:gd name="T13" fmla="*/ 106689 h 448"/>
                  <a:gd name="T14" fmla="*/ 225798 w 339"/>
                  <a:gd name="T15" fmla="*/ 229629 h 448"/>
                  <a:gd name="T16" fmla="*/ 404727 w 339"/>
                  <a:gd name="T17" fmla="*/ 198860 h 448"/>
                  <a:gd name="T18" fmla="*/ 494032 w 339"/>
                  <a:gd name="T19" fmla="*/ 122217 h 448"/>
                  <a:gd name="T20" fmla="*/ 612354 w 339"/>
                  <a:gd name="T21" fmla="*/ 129588 h 448"/>
                  <a:gd name="T22" fmla="*/ 642090 w 339"/>
                  <a:gd name="T23" fmla="*/ 160432 h 448"/>
                  <a:gd name="T24" fmla="*/ 672010 w 339"/>
                  <a:gd name="T25" fmla="*/ 183573 h 448"/>
                  <a:gd name="T26" fmla="*/ 582786 w 339"/>
                  <a:gd name="T27" fmla="*/ 198860 h 448"/>
                  <a:gd name="T28" fmla="*/ 374999 w 339"/>
                  <a:gd name="T29" fmla="*/ 168016 h 448"/>
                  <a:gd name="T30" fmla="*/ 285270 w 339"/>
                  <a:gd name="T31" fmla="*/ 152706 h 448"/>
                  <a:gd name="T32" fmla="*/ 255271 w 339"/>
                  <a:gd name="T33" fmla="*/ 68217 h 448"/>
                  <a:gd name="T34" fmla="*/ 285270 w 339"/>
                  <a:gd name="T35" fmla="*/ 44942 h 448"/>
                  <a:gd name="T36" fmla="*/ 166994 w 339"/>
                  <a:gd name="T37" fmla="*/ 52930 h 448"/>
                  <a:gd name="T38" fmla="*/ 107205 w 339"/>
                  <a:gd name="T39" fmla="*/ 160432 h 448"/>
                  <a:gd name="T40" fmla="*/ 285270 w 339"/>
                  <a:gd name="T41" fmla="*/ 137539 h 448"/>
                  <a:gd name="T42" fmla="*/ 345063 w 339"/>
                  <a:gd name="T43" fmla="*/ 114252 h 448"/>
                  <a:gd name="T44" fmla="*/ 434343 w 339"/>
                  <a:gd name="T45" fmla="*/ 9892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Oval 30"/>
              <p:cNvSpPr>
                <a:spLocks noChangeArrowheads="1"/>
              </p:cNvSpPr>
              <p:nvPr/>
            </p:nvSpPr>
            <p:spPr bwMode="auto">
              <a:xfrm>
                <a:off x="2604" y="25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4" name="Group 26"/>
            <p:cNvGrpSpPr>
              <a:grpSpLocks/>
            </p:cNvGrpSpPr>
            <p:nvPr/>
          </p:nvGrpSpPr>
          <p:grpSpPr bwMode="auto">
            <a:xfrm>
              <a:off x="3708" y="3294"/>
              <a:ext cx="900" cy="900"/>
              <a:chOff x="3564" y="4314"/>
              <a:chExt cx="900" cy="900"/>
            </a:xfrm>
          </p:grpSpPr>
          <p:sp>
            <p:nvSpPr>
              <p:cNvPr id="107" name="Freeform 28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Oval 27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5" name="Group 23"/>
            <p:cNvGrpSpPr>
              <a:grpSpLocks/>
            </p:cNvGrpSpPr>
            <p:nvPr/>
          </p:nvGrpSpPr>
          <p:grpSpPr bwMode="auto">
            <a:xfrm>
              <a:off x="4413" y="3864"/>
              <a:ext cx="900" cy="900"/>
              <a:chOff x="3564" y="4314"/>
              <a:chExt cx="900" cy="900"/>
            </a:xfrm>
          </p:grpSpPr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Oval 24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6" name="Group 20"/>
            <p:cNvGrpSpPr>
              <a:grpSpLocks/>
            </p:cNvGrpSpPr>
            <p:nvPr/>
          </p:nvGrpSpPr>
          <p:grpSpPr bwMode="auto">
            <a:xfrm>
              <a:off x="2628" y="4914"/>
              <a:ext cx="900" cy="900"/>
              <a:chOff x="3564" y="4314"/>
              <a:chExt cx="900" cy="900"/>
            </a:xfrm>
          </p:grpSpPr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Oval 21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7" name="Group 17"/>
            <p:cNvGrpSpPr>
              <a:grpSpLocks/>
            </p:cNvGrpSpPr>
            <p:nvPr/>
          </p:nvGrpSpPr>
          <p:grpSpPr bwMode="auto">
            <a:xfrm>
              <a:off x="3498" y="2364"/>
              <a:ext cx="900" cy="900"/>
              <a:chOff x="3564" y="4314"/>
              <a:chExt cx="900" cy="900"/>
            </a:xfrm>
          </p:grpSpPr>
          <p:sp>
            <p:nvSpPr>
              <p:cNvPr id="101" name="Freeform 19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Oval 18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8" name="Group 14"/>
            <p:cNvGrpSpPr>
              <a:grpSpLocks/>
            </p:cNvGrpSpPr>
            <p:nvPr/>
          </p:nvGrpSpPr>
          <p:grpSpPr bwMode="auto">
            <a:xfrm>
              <a:off x="4053" y="4569"/>
              <a:ext cx="900" cy="900"/>
              <a:chOff x="3564" y="4314"/>
              <a:chExt cx="900" cy="900"/>
            </a:xfrm>
          </p:grpSpPr>
          <p:sp>
            <p:nvSpPr>
              <p:cNvPr id="99" name="Freeform 16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Oval 15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9" name="Group 11"/>
            <p:cNvGrpSpPr>
              <a:grpSpLocks/>
            </p:cNvGrpSpPr>
            <p:nvPr/>
          </p:nvGrpSpPr>
          <p:grpSpPr bwMode="auto">
            <a:xfrm>
              <a:off x="2583" y="2394"/>
              <a:ext cx="900" cy="900"/>
              <a:chOff x="3564" y="4314"/>
              <a:chExt cx="900" cy="900"/>
            </a:xfrm>
          </p:grpSpPr>
          <p:sp>
            <p:nvSpPr>
              <p:cNvPr id="97" name="Freeform 13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Oval 12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0" name="Group 8"/>
            <p:cNvGrpSpPr>
              <a:grpSpLocks/>
            </p:cNvGrpSpPr>
            <p:nvPr/>
          </p:nvGrpSpPr>
          <p:grpSpPr bwMode="auto">
            <a:xfrm>
              <a:off x="4518" y="3114"/>
              <a:ext cx="900" cy="900"/>
              <a:chOff x="3564" y="4314"/>
              <a:chExt cx="900" cy="900"/>
            </a:xfrm>
          </p:grpSpPr>
          <p:sp>
            <p:nvSpPr>
              <p:cNvPr id="95" name="Freeform 10"/>
              <p:cNvSpPr>
                <a:spLocks/>
              </p:cNvSpPr>
              <p:nvPr/>
            </p:nvSpPr>
            <p:spPr bwMode="auto">
              <a:xfrm>
                <a:off x="3654" y="4374"/>
                <a:ext cx="676" cy="788"/>
              </a:xfrm>
              <a:custGeom>
                <a:avLst/>
                <a:gdLst>
                  <a:gd name="T0" fmla="*/ 47797 w 339"/>
                  <a:gd name="T1" fmla="*/ 111205 h 448"/>
                  <a:gd name="T2" fmla="*/ 77716 w 339"/>
                  <a:gd name="T3" fmla="*/ 36297 h 448"/>
                  <a:gd name="T4" fmla="*/ 107205 w 339"/>
                  <a:gd name="T5" fmla="*/ 6395 h 448"/>
                  <a:gd name="T6" fmla="*/ 374999 w 339"/>
                  <a:gd name="T7" fmla="*/ 13860 h 448"/>
                  <a:gd name="T8" fmla="*/ 464260 w 339"/>
                  <a:gd name="T9" fmla="*/ 21614 h 448"/>
                  <a:gd name="T10" fmla="*/ 464260 w 339"/>
                  <a:gd name="T11" fmla="*/ 81349 h 448"/>
                  <a:gd name="T12" fmla="*/ 285270 w 339"/>
                  <a:gd name="T13" fmla="*/ 103826 h 448"/>
                  <a:gd name="T14" fmla="*/ 225798 w 339"/>
                  <a:gd name="T15" fmla="*/ 223351 h 448"/>
                  <a:gd name="T16" fmla="*/ 404727 w 339"/>
                  <a:gd name="T17" fmla="*/ 193421 h 448"/>
                  <a:gd name="T18" fmla="*/ 494032 w 339"/>
                  <a:gd name="T19" fmla="*/ 118747 h 448"/>
                  <a:gd name="T20" fmla="*/ 612354 w 339"/>
                  <a:gd name="T21" fmla="*/ 126157 h 448"/>
                  <a:gd name="T22" fmla="*/ 642090 w 339"/>
                  <a:gd name="T23" fmla="*/ 156128 h 448"/>
                  <a:gd name="T24" fmla="*/ 672010 w 339"/>
                  <a:gd name="T25" fmla="*/ 178563 h 448"/>
                  <a:gd name="T26" fmla="*/ 582786 w 339"/>
                  <a:gd name="T27" fmla="*/ 193421 h 448"/>
                  <a:gd name="T28" fmla="*/ 374999 w 339"/>
                  <a:gd name="T29" fmla="*/ 163565 h 448"/>
                  <a:gd name="T30" fmla="*/ 285270 w 339"/>
                  <a:gd name="T31" fmla="*/ 148594 h 448"/>
                  <a:gd name="T32" fmla="*/ 255271 w 339"/>
                  <a:gd name="T33" fmla="*/ 66419 h 448"/>
                  <a:gd name="T34" fmla="*/ 285270 w 339"/>
                  <a:gd name="T35" fmla="*/ 43975 h 448"/>
                  <a:gd name="T36" fmla="*/ 166994 w 339"/>
                  <a:gd name="T37" fmla="*/ 51202 h 448"/>
                  <a:gd name="T38" fmla="*/ 107205 w 339"/>
                  <a:gd name="T39" fmla="*/ 156128 h 448"/>
                  <a:gd name="T40" fmla="*/ 285270 w 339"/>
                  <a:gd name="T41" fmla="*/ 133413 h 448"/>
                  <a:gd name="T42" fmla="*/ 345063 w 339"/>
                  <a:gd name="T43" fmla="*/ 111205 h 448"/>
                  <a:gd name="T44" fmla="*/ 434343 w 339"/>
                  <a:gd name="T45" fmla="*/ 95995 h 44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9"/>
                  <a:gd name="T70" fmla="*/ 0 h 448"/>
                  <a:gd name="T71" fmla="*/ 339 w 339"/>
                  <a:gd name="T72" fmla="*/ 448 h 44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9" h="448">
                    <a:moveTo>
                      <a:pt x="24" y="223"/>
                    </a:moveTo>
                    <a:cubicBezTo>
                      <a:pt x="29" y="173"/>
                      <a:pt x="32" y="123"/>
                      <a:pt x="39" y="73"/>
                    </a:cubicBezTo>
                    <a:cubicBezTo>
                      <a:pt x="42" y="53"/>
                      <a:pt x="34" y="19"/>
                      <a:pt x="54" y="13"/>
                    </a:cubicBezTo>
                    <a:cubicBezTo>
                      <a:pt x="97" y="0"/>
                      <a:pt x="144" y="23"/>
                      <a:pt x="189" y="28"/>
                    </a:cubicBezTo>
                    <a:cubicBezTo>
                      <a:pt x="204" y="33"/>
                      <a:pt x="223" y="32"/>
                      <a:pt x="234" y="43"/>
                    </a:cubicBezTo>
                    <a:cubicBezTo>
                      <a:pt x="261" y="70"/>
                      <a:pt x="246" y="141"/>
                      <a:pt x="234" y="163"/>
                    </a:cubicBezTo>
                    <a:cubicBezTo>
                      <a:pt x="220" y="187"/>
                      <a:pt x="167" y="200"/>
                      <a:pt x="144" y="208"/>
                    </a:cubicBezTo>
                    <a:cubicBezTo>
                      <a:pt x="82" y="301"/>
                      <a:pt x="101" y="317"/>
                      <a:pt x="114" y="448"/>
                    </a:cubicBezTo>
                    <a:cubicBezTo>
                      <a:pt x="144" y="428"/>
                      <a:pt x="193" y="422"/>
                      <a:pt x="204" y="388"/>
                    </a:cubicBezTo>
                    <a:cubicBezTo>
                      <a:pt x="221" y="338"/>
                      <a:pt x="232" y="288"/>
                      <a:pt x="249" y="238"/>
                    </a:cubicBezTo>
                    <a:cubicBezTo>
                      <a:pt x="269" y="243"/>
                      <a:pt x="294" y="238"/>
                      <a:pt x="309" y="253"/>
                    </a:cubicBezTo>
                    <a:cubicBezTo>
                      <a:pt x="324" y="268"/>
                      <a:pt x="318" y="293"/>
                      <a:pt x="324" y="313"/>
                    </a:cubicBezTo>
                    <a:cubicBezTo>
                      <a:pt x="328" y="328"/>
                      <a:pt x="334" y="343"/>
                      <a:pt x="339" y="358"/>
                    </a:cubicBezTo>
                    <a:cubicBezTo>
                      <a:pt x="324" y="368"/>
                      <a:pt x="312" y="386"/>
                      <a:pt x="294" y="388"/>
                    </a:cubicBezTo>
                    <a:cubicBezTo>
                      <a:pt x="200" y="400"/>
                      <a:pt x="234" y="373"/>
                      <a:pt x="189" y="328"/>
                    </a:cubicBezTo>
                    <a:cubicBezTo>
                      <a:pt x="176" y="315"/>
                      <a:pt x="159" y="308"/>
                      <a:pt x="144" y="298"/>
                    </a:cubicBezTo>
                    <a:cubicBezTo>
                      <a:pt x="94" y="224"/>
                      <a:pt x="106" y="262"/>
                      <a:pt x="129" y="133"/>
                    </a:cubicBezTo>
                    <a:cubicBezTo>
                      <a:pt x="132" y="117"/>
                      <a:pt x="157" y="97"/>
                      <a:pt x="144" y="88"/>
                    </a:cubicBezTo>
                    <a:cubicBezTo>
                      <a:pt x="127" y="77"/>
                      <a:pt x="104" y="98"/>
                      <a:pt x="84" y="103"/>
                    </a:cubicBezTo>
                    <a:cubicBezTo>
                      <a:pt x="0" y="187"/>
                      <a:pt x="21" y="196"/>
                      <a:pt x="54" y="313"/>
                    </a:cubicBezTo>
                    <a:cubicBezTo>
                      <a:pt x="91" y="301"/>
                      <a:pt x="115" y="297"/>
                      <a:pt x="144" y="268"/>
                    </a:cubicBezTo>
                    <a:cubicBezTo>
                      <a:pt x="157" y="255"/>
                      <a:pt x="161" y="236"/>
                      <a:pt x="174" y="223"/>
                    </a:cubicBezTo>
                    <a:cubicBezTo>
                      <a:pt x="187" y="210"/>
                      <a:pt x="219" y="193"/>
                      <a:pt x="219" y="193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Oval 9"/>
              <p:cNvSpPr>
                <a:spLocks noChangeArrowheads="1"/>
              </p:cNvSpPr>
              <p:nvPr/>
            </p:nvSpPr>
            <p:spPr bwMode="auto">
              <a:xfrm>
                <a:off x="3564" y="4314"/>
                <a:ext cx="900" cy="900"/>
              </a:xfrm>
              <a:prstGeom prst="ellipse">
                <a:avLst/>
              </a:prstGeom>
              <a:noFill/>
              <a:ln w="15875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1" name="Oval 7"/>
            <p:cNvSpPr>
              <a:spLocks noChangeAspect="1" noChangeArrowheads="1"/>
            </p:cNvSpPr>
            <p:nvPr/>
          </p:nvSpPr>
          <p:spPr bwMode="auto">
            <a:xfrm>
              <a:off x="2988" y="45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Oval 6"/>
            <p:cNvSpPr>
              <a:spLocks noChangeAspect="1" noChangeArrowheads="1"/>
            </p:cNvSpPr>
            <p:nvPr/>
          </p:nvSpPr>
          <p:spPr bwMode="auto">
            <a:xfrm>
              <a:off x="3528" y="329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Oval 5"/>
            <p:cNvSpPr>
              <a:spLocks noChangeAspect="1" noChangeArrowheads="1"/>
            </p:cNvSpPr>
            <p:nvPr/>
          </p:nvSpPr>
          <p:spPr bwMode="auto">
            <a:xfrm>
              <a:off x="3708" y="527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Oval 4"/>
            <p:cNvSpPr>
              <a:spLocks noChangeAspect="1" noChangeArrowheads="1"/>
            </p:cNvSpPr>
            <p:nvPr/>
          </p:nvSpPr>
          <p:spPr bwMode="auto">
            <a:xfrm>
              <a:off x="2703" y="417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5" name="Group 117"/>
          <p:cNvGrpSpPr>
            <a:grpSpLocks noChangeAspect="1"/>
          </p:cNvGrpSpPr>
          <p:nvPr/>
        </p:nvGrpSpPr>
        <p:grpSpPr bwMode="auto">
          <a:xfrm>
            <a:off x="6084173" y="723975"/>
            <a:ext cx="2265318" cy="3930492"/>
            <a:chOff x="2346" y="1314"/>
            <a:chExt cx="3288" cy="5760"/>
          </a:xfrm>
        </p:grpSpPr>
        <p:sp>
          <p:nvSpPr>
            <p:cNvPr id="116" name="AutoShape 192"/>
            <p:cNvSpPr>
              <a:spLocks noChangeAspect="1" noChangeArrowheads="1" noTextEdit="1"/>
            </p:cNvSpPr>
            <p:nvPr/>
          </p:nvSpPr>
          <p:spPr bwMode="auto">
            <a:xfrm>
              <a:off x="2346" y="1314"/>
              <a:ext cx="3288" cy="5760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7" name="Text Box 191"/>
            <p:cNvSpPr txBox="1">
              <a:spLocks noChangeArrowheads="1"/>
            </p:cNvSpPr>
            <p:nvPr/>
          </p:nvSpPr>
          <p:spPr bwMode="auto">
            <a:xfrm>
              <a:off x="3657" y="1494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cs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18" name="Text Box 190"/>
            <p:cNvSpPr txBox="1">
              <a:spLocks noChangeArrowheads="1"/>
            </p:cNvSpPr>
            <p:nvPr/>
          </p:nvSpPr>
          <p:spPr bwMode="auto">
            <a:xfrm>
              <a:off x="2480" y="6129"/>
              <a:ext cx="3010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400" b="1" dirty="0">
                  <a:cs typeface="Times New Roman" pitchFamily="18" charset="0"/>
                </a:rPr>
                <a:t>Концентрированные растворы </a:t>
              </a:r>
              <a:endParaRPr lang="en-US" sz="1400" dirty="0"/>
            </a:p>
          </p:txBody>
        </p:sp>
        <p:sp>
          <p:nvSpPr>
            <p:cNvPr id="119" name="Rectangle 189"/>
            <p:cNvSpPr>
              <a:spLocks noChangeArrowheads="1"/>
            </p:cNvSpPr>
            <p:nvPr/>
          </p:nvSpPr>
          <p:spPr bwMode="auto">
            <a:xfrm>
              <a:off x="2502" y="2034"/>
              <a:ext cx="2988" cy="3870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Oval 188"/>
            <p:cNvSpPr>
              <a:spLocks noChangeAspect="1" noChangeArrowheads="1"/>
            </p:cNvSpPr>
            <p:nvPr/>
          </p:nvSpPr>
          <p:spPr bwMode="auto">
            <a:xfrm>
              <a:off x="4374" y="252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Oval 187"/>
            <p:cNvSpPr>
              <a:spLocks noChangeAspect="1" noChangeArrowheads="1"/>
            </p:cNvSpPr>
            <p:nvPr/>
          </p:nvSpPr>
          <p:spPr bwMode="auto">
            <a:xfrm>
              <a:off x="5274" y="23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Oval 186"/>
            <p:cNvSpPr>
              <a:spLocks noChangeAspect="1" noChangeArrowheads="1"/>
            </p:cNvSpPr>
            <p:nvPr/>
          </p:nvSpPr>
          <p:spPr bwMode="auto">
            <a:xfrm>
              <a:off x="3834" y="239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Oval 185"/>
            <p:cNvSpPr>
              <a:spLocks noChangeAspect="1" noChangeArrowheads="1"/>
            </p:cNvSpPr>
            <p:nvPr/>
          </p:nvSpPr>
          <p:spPr bwMode="auto">
            <a:xfrm>
              <a:off x="4482" y="49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Oval 184"/>
            <p:cNvSpPr>
              <a:spLocks noChangeAspect="1" noChangeArrowheads="1"/>
            </p:cNvSpPr>
            <p:nvPr/>
          </p:nvSpPr>
          <p:spPr bwMode="auto">
            <a:xfrm>
              <a:off x="4914" y="396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Oval 183"/>
            <p:cNvSpPr>
              <a:spLocks noChangeAspect="1" noChangeArrowheads="1"/>
            </p:cNvSpPr>
            <p:nvPr/>
          </p:nvSpPr>
          <p:spPr bwMode="auto">
            <a:xfrm>
              <a:off x="2934" y="252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Oval 182"/>
            <p:cNvSpPr>
              <a:spLocks noChangeAspect="1" noChangeArrowheads="1"/>
            </p:cNvSpPr>
            <p:nvPr/>
          </p:nvSpPr>
          <p:spPr bwMode="auto">
            <a:xfrm>
              <a:off x="3294" y="22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Oval 181"/>
            <p:cNvSpPr>
              <a:spLocks noChangeAspect="1" noChangeArrowheads="1"/>
            </p:cNvSpPr>
            <p:nvPr/>
          </p:nvSpPr>
          <p:spPr bwMode="auto">
            <a:xfrm>
              <a:off x="3294" y="540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Oval 180"/>
            <p:cNvSpPr>
              <a:spLocks noChangeAspect="1" noChangeArrowheads="1"/>
            </p:cNvSpPr>
            <p:nvPr/>
          </p:nvSpPr>
          <p:spPr bwMode="auto">
            <a:xfrm>
              <a:off x="2848" y="38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Oval 179"/>
            <p:cNvSpPr>
              <a:spLocks noChangeAspect="1" noChangeArrowheads="1"/>
            </p:cNvSpPr>
            <p:nvPr/>
          </p:nvSpPr>
          <p:spPr bwMode="auto">
            <a:xfrm>
              <a:off x="5094" y="32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Oval 178"/>
            <p:cNvSpPr>
              <a:spLocks noChangeAspect="1" noChangeArrowheads="1"/>
            </p:cNvSpPr>
            <p:nvPr/>
          </p:nvSpPr>
          <p:spPr bwMode="auto">
            <a:xfrm>
              <a:off x="2848" y="306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Oval 177"/>
            <p:cNvSpPr>
              <a:spLocks noChangeAspect="1" noChangeArrowheads="1"/>
            </p:cNvSpPr>
            <p:nvPr/>
          </p:nvSpPr>
          <p:spPr bwMode="auto">
            <a:xfrm>
              <a:off x="2862" y="329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Oval 176"/>
            <p:cNvSpPr>
              <a:spLocks noChangeAspect="1" noChangeArrowheads="1"/>
            </p:cNvSpPr>
            <p:nvPr/>
          </p:nvSpPr>
          <p:spPr bwMode="auto">
            <a:xfrm>
              <a:off x="3402" y="257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Oval 175"/>
            <p:cNvSpPr>
              <a:spLocks noChangeAspect="1" noChangeArrowheads="1"/>
            </p:cNvSpPr>
            <p:nvPr/>
          </p:nvSpPr>
          <p:spPr bwMode="auto">
            <a:xfrm>
              <a:off x="3654" y="45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Oval 174"/>
            <p:cNvSpPr>
              <a:spLocks noChangeAspect="1" noChangeArrowheads="1"/>
            </p:cNvSpPr>
            <p:nvPr/>
          </p:nvSpPr>
          <p:spPr bwMode="auto">
            <a:xfrm>
              <a:off x="3474" y="49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Oval 173"/>
            <p:cNvSpPr>
              <a:spLocks noChangeAspect="1" noChangeArrowheads="1"/>
            </p:cNvSpPr>
            <p:nvPr/>
          </p:nvSpPr>
          <p:spPr bwMode="auto">
            <a:xfrm>
              <a:off x="2754" y="5049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Oval 172"/>
            <p:cNvSpPr>
              <a:spLocks noChangeAspect="1" noChangeArrowheads="1"/>
            </p:cNvSpPr>
            <p:nvPr/>
          </p:nvSpPr>
          <p:spPr bwMode="auto">
            <a:xfrm>
              <a:off x="4048" y="50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Oval 171"/>
            <p:cNvSpPr>
              <a:spLocks noChangeAspect="1" noChangeArrowheads="1"/>
            </p:cNvSpPr>
            <p:nvPr/>
          </p:nvSpPr>
          <p:spPr bwMode="auto">
            <a:xfrm>
              <a:off x="5202" y="49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Oval 170"/>
            <p:cNvSpPr>
              <a:spLocks noChangeAspect="1" noChangeArrowheads="1"/>
            </p:cNvSpPr>
            <p:nvPr/>
          </p:nvSpPr>
          <p:spPr bwMode="auto">
            <a:xfrm>
              <a:off x="4914" y="510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Oval 169"/>
            <p:cNvSpPr>
              <a:spLocks noChangeAspect="1" noChangeArrowheads="1"/>
            </p:cNvSpPr>
            <p:nvPr/>
          </p:nvSpPr>
          <p:spPr bwMode="auto">
            <a:xfrm>
              <a:off x="4554" y="47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Oval 168"/>
            <p:cNvSpPr>
              <a:spLocks noChangeAspect="1" noChangeArrowheads="1"/>
            </p:cNvSpPr>
            <p:nvPr/>
          </p:nvSpPr>
          <p:spPr bwMode="auto">
            <a:xfrm>
              <a:off x="3834" y="564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Oval 167"/>
            <p:cNvSpPr>
              <a:spLocks noChangeAspect="1" noChangeArrowheads="1"/>
            </p:cNvSpPr>
            <p:nvPr/>
          </p:nvSpPr>
          <p:spPr bwMode="auto">
            <a:xfrm>
              <a:off x="5274" y="528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Oval 166"/>
            <p:cNvSpPr>
              <a:spLocks noChangeAspect="1" noChangeArrowheads="1"/>
            </p:cNvSpPr>
            <p:nvPr/>
          </p:nvSpPr>
          <p:spPr bwMode="auto">
            <a:xfrm>
              <a:off x="4288" y="532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Oval 165"/>
            <p:cNvSpPr>
              <a:spLocks noChangeAspect="1" noChangeArrowheads="1"/>
            </p:cNvSpPr>
            <p:nvPr/>
          </p:nvSpPr>
          <p:spPr bwMode="auto">
            <a:xfrm>
              <a:off x="4528" y="5563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Oval 164"/>
            <p:cNvSpPr>
              <a:spLocks noChangeAspect="1" noChangeArrowheads="1"/>
            </p:cNvSpPr>
            <p:nvPr/>
          </p:nvSpPr>
          <p:spPr bwMode="auto">
            <a:xfrm>
              <a:off x="5022" y="401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5" name="Group 155"/>
            <p:cNvGrpSpPr>
              <a:grpSpLocks/>
            </p:cNvGrpSpPr>
            <p:nvPr/>
          </p:nvGrpSpPr>
          <p:grpSpPr bwMode="auto">
            <a:xfrm>
              <a:off x="3123" y="2754"/>
              <a:ext cx="1774" cy="1782"/>
              <a:chOff x="3123" y="2754"/>
              <a:chExt cx="1774" cy="1782"/>
            </a:xfrm>
          </p:grpSpPr>
          <p:sp>
            <p:nvSpPr>
              <p:cNvPr id="183" name="Freeform 163"/>
              <p:cNvSpPr>
                <a:spLocks/>
              </p:cNvSpPr>
              <p:nvPr/>
            </p:nvSpPr>
            <p:spPr bwMode="auto">
              <a:xfrm>
                <a:off x="3303" y="3015"/>
                <a:ext cx="1594" cy="910"/>
              </a:xfrm>
              <a:custGeom>
                <a:avLst/>
                <a:gdLst>
                  <a:gd name="T0" fmla="*/ 0 w 1594"/>
                  <a:gd name="T1" fmla="*/ 615 h 910"/>
                  <a:gd name="T2" fmla="*/ 60 w 1594"/>
                  <a:gd name="T3" fmla="*/ 570 h 910"/>
                  <a:gd name="T4" fmla="*/ 75 w 1594"/>
                  <a:gd name="T5" fmla="*/ 525 h 910"/>
                  <a:gd name="T6" fmla="*/ 165 w 1594"/>
                  <a:gd name="T7" fmla="*/ 390 h 910"/>
                  <a:gd name="T8" fmla="*/ 180 w 1594"/>
                  <a:gd name="T9" fmla="*/ 345 h 910"/>
                  <a:gd name="T10" fmla="*/ 255 w 1594"/>
                  <a:gd name="T11" fmla="*/ 210 h 910"/>
                  <a:gd name="T12" fmla="*/ 450 w 1594"/>
                  <a:gd name="T13" fmla="*/ 0 h 910"/>
                  <a:gd name="T14" fmla="*/ 495 w 1594"/>
                  <a:gd name="T15" fmla="*/ 15 h 910"/>
                  <a:gd name="T16" fmla="*/ 600 w 1594"/>
                  <a:gd name="T17" fmla="*/ 180 h 910"/>
                  <a:gd name="T18" fmla="*/ 615 w 1594"/>
                  <a:gd name="T19" fmla="*/ 225 h 910"/>
                  <a:gd name="T20" fmla="*/ 660 w 1594"/>
                  <a:gd name="T21" fmla="*/ 240 h 910"/>
                  <a:gd name="T22" fmla="*/ 705 w 1594"/>
                  <a:gd name="T23" fmla="*/ 270 h 910"/>
                  <a:gd name="T24" fmla="*/ 750 w 1594"/>
                  <a:gd name="T25" fmla="*/ 375 h 910"/>
                  <a:gd name="T26" fmla="*/ 810 w 1594"/>
                  <a:gd name="T27" fmla="*/ 465 h 910"/>
                  <a:gd name="T28" fmla="*/ 885 w 1594"/>
                  <a:gd name="T29" fmla="*/ 600 h 910"/>
                  <a:gd name="T30" fmla="*/ 1020 w 1594"/>
                  <a:gd name="T31" fmla="*/ 570 h 910"/>
                  <a:gd name="T32" fmla="*/ 1050 w 1594"/>
                  <a:gd name="T33" fmla="*/ 525 h 910"/>
                  <a:gd name="T34" fmla="*/ 1095 w 1594"/>
                  <a:gd name="T35" fmla="*/ 495 h 910"/>
                  <a:gd name="T36" fmla="*/ 1155 w 1594"/>
                  <a:gd name="T37" fmla="*/ 405 h 910"/>
                  <a:gd name="T38" fmla="*/ 1170 w 1594"/>
                  <a:gd name="T39" fmla="*/ 360 h 910"/>
                  <a:gd name="T40" fmla="*/ 1260 w 1594"/>
                  <a:gd name="T41" fmla="*/ 285 h 910"/>
                  <a:gd name="T42" fmla="*/ 1425 w 1594"/>
                  <a:gd name="T43" fmla="*/ 240 h 910"/>
                  <a:gd name="T44" fmla="*/ 1545 w 1594"/>
                  <a:gd name="T45" fmla="*/ 345 h 910"/>
                  <a:gd name="T46" fmla="*/ 1560 w 1594"/>
                  <a:gd name="T47" fmla="*/ 765 h 910"/>
                  <a:gd name="T48" fmla="*/ 1545 w 1594"/>
                  <a:gd name="T49" fmla="*/ 810 h 910"/>
                  <a:gd name="T50" fmla="*/ 1500 w 1594"/>
                  <a:gd name="T51" fmla="*/ 825 h 910"/>
                  <a:gd name="T52" fmla="*/ 1200 w 1594"/>
                  <a:gd name="T53" fmla="*/ 750 h 91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94"/>
                  <a:gd name="T82" fmla="*/ 0 h 910"/>
                  <a:gd name="T83" fmla="*/ 1594 w 1594"/>
                  <a:gd name="T84" fmla="*/ 910 h 91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94" h="910">
                    <a:moveTo>
                      <a:pt x="0" y="615"/>
                    </a:moveTo>
                    <a:cubicBezTo>
                      <a:pt x="20" y="600"/>
                      <a:pt x="44" y="589"/>
                      <a:pt x="60" y="570"/>
                    </a:cubicBezTo>
                    <a:cubicBezTo>
                      <a:pt x="70" y="558"/>
                      <a:pt x="67" y="539"/>
                      <a:pt x="75" y="525"/>
                    </a:cubicBezTo>
                    <a:cubicBezTo>
                      <a:pt x="101" y="478"/>
                      <a:pt x="135" y="435"/>
                      <a:pt x="165" y="390"/>
                    </a:cubicBezTo>
                    <a:cubicBezTo>
                      <a:pt x="174" y="377"/>
                      <a:pt x="173" y="359"/>
                      <a:pt x="180" y="345"/>
                    </a:cubicBezTo>
                    <a:cubicBezTo>
                      <a:pt x="203" y="299"/>
                      <a:pt x="229" y="255"/>
                      <a:pt x="255" y="210"/>
                    </a:cubicBezTo>
                    <a:cubicBezTo>
                      <a:pt x="305" y="123"/>
                      <a:pt x="348" y="34"/>
                      <a:pt x="450" y="0"/>
                    </a:cubicBezTo>
                    <a:cubicBezTo>
                      <a:pt x="465" y="5"/>
                      <a:pt x="483" y="5"/>
                      <a:pt x="495" y="15"/>
                    </a:cubicBezTo>
                    <a:cubicBezTo>
                      <a:pt x="537" y="50"/>
                      <a:pt x="579" y="130"/>
                      <a:pt x="600" y="180"/>
                    </a:cubicBezTo>
                    <a:cubicBezTo>
                      <a:pt x="606" y="195"/>
                      <a:pt x="604" y="214"/>
                      <a:pt x="615" y="225"/>
                    </a:cubicBezTo>
                    <a:cubicBezTo>
                      <a:pt x="626" y="236"/>
                      <a:pt x="646" y="233"/>
                      <a:pt x="660" y="240"/>
                    </a:cubicBezTo>
                    <a:cubicBezTo>
                      <a:pt x="676" y="248"/>
                      <a:pt x="690" y="260"/>
                      <a:pt x="705" y="270"/>
                    </a:cubicBezTo>
                    <a:cubicBezTo>
                      <a:pt x="814" y="434"/>
                      <a:pt x="653" y="181"/>
                      <a:pt x="750" y="375"/>
                    </a:cubicBezTo>
                    <a:cubicBezTo>
                      <a:pt x="766" y="407"/>
                      <a:pt x="799" y="431"/>
                      <a:pt x="810" y="465"/>
                    </a:cubicBezTo>
                    <a:cubicBezTo>
                      <a:pt x="833" y="535"/>
                      <a:pt x="819" y="556"/>
                      <a:pt x="885" y="600"/>
                    </a:cubicBezTo>
                    <a:cubicBezTo>
                      <a:pt x="886" y="600"/>
                      <a:pt x="1001" y="586"/>
                      <a:pt x="1020" y="570"/>
                    </a:cubicBezTo>
                    <a:cubicBezTo>
                      <a:pt x="1034" y="559"/>
                      <a:pt x="1037" y="538"/>
                      <a:pt x="1050" y="525"/>
                    </a:cubicBezTo>
                    <a:cubicBezTo>
                      <a:pt x="1063" y="512"/>
                      <a:pt x="1080" y="505"/>
                      <a:pt x="1095" y="495"/>
                    </a:cubicBezTo>
                    <a:cubicBezTo>
                      <a:pt x="1115" y="465"/>
                      <a:pt x="1135" y="435"/>
                      <a:pt x="1155" y="405"/>
                    </a:cubicBezTo>
                    <a:cubicBezTo>
                      <a:pt x="1164" y="392"/>
                      <a:pt x="1161" y="373"/>
                      <a:pt x="1170" y="360"/>
                    </a:cubicBezTo>
                    <a:cubicBezTo>
                      <a:pt x="1193" y="325"/>
                      <a:pt x="1227" y="307"/>
                      <a:pt x="1260" y="285"/>
                    </a:cubicBezTo>
                    <a:cubicBezTo>
                      <a:pt x="1315" y="203"/>
                      <a:pt x="1326" y="224"/>
                      <a:pt x="1425" y="240"/>
                    </a:cubicBezTo>
                    <a:cubicBezTo>
                      <a:pt x="1474" y="273"/>
                      <a:pt x="1496" y="312"/>
                      <a:pt x="1545" y="345"/>
                    </a:cubicBezTo>
                    <a:cubicBezTo>
                      <a:pt x="1594" y="493"/>
                      <a:pt x="1576" y="586"/>
                      <a:pt x="1560" y="765"/>
                    </a:cubicBezTo>
                    <a:cubicBezTo>
                      <a:pt x="1559" y="781"/>
                      <a:pt x="1556" y="799"/>
                      <a:pt x="1545" y="810"/>
                    </a:cubicBezTo>
                    <a:cubicBezTo>
                      <a:pt x="1534" y="821"/>
                      <a:pt x="1515" y="820"/>
                      <a:pt x="1500" y="825"/>
                    </a:cubicBezTo>
                    <a:cubicBezTo>
                      <a:pt x="1180" y="809"/>
                      <a:pt x="1200" y="910"/>
                      <a:pt x="1200" y="75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" name="Group 156"/>
              <p:cNvGrpSpPr>
                <a:grpSpLocks/>
              </p:cNvGrpSpPr>
              <p:nvPr/>
            </p:nvGrpSpPr>
            <p:grpSpPr bwMode="auto">
              <a:xfrm>
                <a:off x="3123" y="2754"/>
                <a:ext cx="1697" cy="1782"/>
                <a:chOff x="3123" y="2754"/>
                <a:chExt cx="1697" cy="1782"/>
              </a:xfrm>
            </p:grpSpPr>
            <p:sp>
              <p:nvSpPr>
                <p:cNvPr id="185" name="Oval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4374" y="3249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" name="Oval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4734" y="2754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" name="Freeform 160"/>
                <p:cNvSpPr>
                  <a:spLocks/>
                </p:cNvSpPr>
                <p:nvPr/>
              </p:nvSpPr>
              <p:spPr bwMode="auto">
                <a:xfrm>
                  <a:off x="3123" y="2910"/>
                  <a:ext cx="1455" cy="778"/>
                </a:xfrm>
                <a:custGeom>
                  <a:avLst/>
                  <a:gdLst>
                    <a:gd name="T0" fmla="*/ 0 w 1455"/>
                    <a:gd name="T1" fmla="*/ 105 h 778"/>
                    <a:gd name="T2" fmla="*/ 75 w 1455"/>
                    <a:gd name="T3" fmla="*/ 60 h 778"/>
                    <a:gd name="T4" fmla="*/ 315 w 1455"/>
                    <a:gd name="T5" fmla="*/ 0 h 778"/>
                    <a:gd name="T6" fmla="*/ 390 w 1455"/>
                    <a:gd name="T7" fmla="*/ 15 h 778"/>
                    <a:gd name="T8" fmla="*/ 435 w 1455"/>
                    <a:gd name="T9" fmla="*/ 75 h 778"/>
                    <a:gd name="T10" fmla="*/ 570 w 1455"/>
                    <a:gd name="T11" fmla="*/ 255 h 778"/>
                    <a:gd name="T12" fmla="*/ 585 w 1455"/>
                    <a:gd name="T13" fmla="*/ 555 h 778"/>
                    <a:gd name="T14" fmla="*/ 840 w 1455"/>
                    <a:gd name="T15" fmla="*/ 435 h 778"/>
                    <a:gd name="T16" fmla="*/ 855 w 1455"/>
                    <a:gd name="T17" fmla="*/ 390 h 778"/>
                    <a:gd name="T18" fmla="*/ 945 w 1455"/>
                    <a:gd name="T19" fmla="*/ 120 h 778"/>
                    <a:gd name="T20" fmla="*/ 1170 w 1455"/>
                    <a:gd name="T21" fmla="*/ 135 h 778"/>
                    <a:gd name="T22" fmla="*/ 1155 w 1455"/>
                    <a:gd name="T23" fmla="*/ 420 h 778"/>
                    <a:gd name="T24" fmla="*/ 1170 w 1455"/>
                    <a:gd name="T25" fmla="*/ 555 h 778"/>
                    <a:gd name="T26" fmla="*/ 1230 w 1455"/>
                    <a:gd name="T27" fmla="*/ 540 h 778"/>
                    <a:gd name="T28" fmla="*/ 1260 w 1455"/>
                    <a:gd name="T29" fmla="*/ 495 h 778"/>
                    <a:gd name="T30" fmla="*/ 1305 w 1455"/>
                    <a:gd name="T31" fmla="*/ 450 h 778"/>
                    <a:gd name="T32" fmla="*/ 1410 w 1455"/>
                    <a:gd name="T33" fmla="*/ 345 h 778"/>
                    <a:gd name="T34" fmla="*/ 1425 w 1455"/>
                    <a:gd name="T35" fmla="*/ 390 h 778"/>
                    <a:gd name="T36" fmla="*/ 1455 w 1455"/>
                    <a:gd name="T37" fmla="*/ 435 h 77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55"/>
                    <a:gd name="T58" fmla="*/ 0 h 778"/>
                    <a:gd name="T59" fmla="*/ 1455 w 1455"/>
                    <a:gd name="T60" fmla="*/ 778 h 77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55" h="778">
                      <a:moveTo>
                        <a:pt x="0" y="105"/>
                      </a:moveTo>
                      <a:cubicBezTo>
                        <a:pt x="25" y="90"/>
                        <a:pt x="48" y="71"/>
                        <a:pt x="75" y="60"/>
                      </a:cubicBezTo>
                      <a:cubicBezTo>
                        <a:pt x="150" y="30"/>
                        <a:pt x="238" y="26"/>
                        <a:pt x="315" y="0"/>
                      </a:cubicBezTo>
                      <a:cubicBezTo>
                        <a:pt x="340" y="5"/>
                        <a:pt x="368" y="1"/>
                        <a:pt x="390" y="15"/>
                      </a:cubicBezTo>
                      <a:cubicBezTo>
                        <a:pt x="411" y="28"/>
                        <a:pt x="418" y="56"/>
                        <a:pt x="435" y="75"/>
                      </a:cubicBezTo>
                      <a:cubicBezTo>
                        <a:pt x="502" y="149"/>
                        <a:pt x="540" y="165"/>
                        <a:pt x="570" y="255"/>
                      </a:cubicBezTo>
                      <a:cubicBezTo>
                        <a:pt x="575" y="355"/>
                        <a:pt x="521" y="478"/>
                        <a:pt x="585" y="555"/>
                      </a:cubicBezTo>
                      <a:cubicBezTo>
                        <a:pt x="772" y="778"/>
                        <a:pt x="820" y="504"/>
                        <a:pt x="840" y="435"/>
                      </a:cubicBezTo>
                      <a:cubicBezTo>
                        <a:pt x="844" y="420"/>
                        <a:pt x="850" y="405"/>
                        <a:pt x="855" y="390"/>
                      </a:cubicBezTo>
                      <a:cubicBezTo>
                        <a:pt x="867" y="236"/>
                        <a:pt x="836" y="193"/>
                        <a:pt x="945" y="120"/>
                      </a:cubicBezTo>
                      <a:cubicBezTo>
                        <a:pt x="1020" y="125"/>
                        <a:pt x="1127" y="73"/>
                        <a:pt x="1170" y="135"/>
                      </a:cubicBezTo>
                      <a:cubicBezTo>
                        <a:pt x="1225" y="213"/>
                        <a:pt x="1155" y="325"/>
                        <a:pt x="1155" y="420"/>
                      </a:cubicBezTo>
                      <a:cubicBezTo>
                        <a:pt x="1155" y="465"/>
                        <a:pt x="1165" y="510"/>
                        <a:pt x="1170" y="555"/>
                      </a:cubicBezTo>
                      <a:cubicBezTo>
                        <a:pt x="1190" y="550"/>
                        <a:pt x="1213" y="551"/>
                        <a:pt x="1230" y="540"/>
                      </a:cubicBezTo>
                      <a:cubicBezTo>
                        <a:pt x="1245" y="530"/>
                        <a:pt x="1248" y="509"/>
                        <a:pt x="1260" y="495"/>
                      </a:cubicBezTo>
                      <a:cubicBezTo>
                        <a:pt x="1274" y="479"/>
                        <a:pt x="1292" y="467"/>
                        <a:pt x="1305" y="450"/>
                      </a:cubicBezTo>
                      <a:cubicBezTo>
                        <a:pt x="1389" y="342"/>
                        <a:pt x="1324" y="374"/>
                        <a:pt x="1410" y="345"/>
                      </a:cubicBezTo>
                      <a:cubicBezTo>
                        <a:pt x="1415" y="360"/>
                        <a:pt x="1418" y="376"/>
                        <a:pt x="1425" y="390"/>
                      </a:cubicBezTo>
                      <a:cubicBezTo>
                        <a:pt x="1433" y="406"/>
                        <a:pt x="1455" y="435"/>
                        <a:pt x="1455" y="435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8" name="Freeform 159"/>
                <p:cNvSpPr>
                  <a:spLocks/>
                </p:cNvSpPr>
                <p:nvPr/>
              </p:nvSpPr>
              <p:spPr bwMode="auto">
                <a:xfrm rot="3312949">
                  <a:off x="3222" y="3284"/>
                  <a:ext cx="1594" cy="910"/>
                </a:xfrm>
                <a:custGeom>
                  <a:avLst/>
                  <a:gdLst>
                    <a:gd name="T0" fmla="*/ 0 w 1594"/>
                    <a:gd name="T1" fmla="*/ 615 h 910"/>
                    <a:gd name="T2" fmla="*/ 60 w 1594"/>
                    <a:gd name="T3" fmla="*/ 570 h 910"/>
                    <a:gd name="T4" fmla="*/ 75 w 1594"/>
                    <a:gd name="T5" fmla="*/ 525 h 910"/>
                    <a:gd name="T6" fmla="*/ 165 w 1594"/>
                    <a:gd name="T7" fmla="*/ 390 h 910"/>
                    <a:gd name="T8" fmla="*/ 180 w 1594"/>
                    <a:gd name="T9" fmla="*/ 345 h 910"/>
                    <a:gd name="T10" fmla="*/ 255 w 1594"/>
                    <a:gd name="T11" fmla="*/ 210 h 910"/>
                    <a:gd name="T12" fmla="*/ 450 w 1594"/>
                    <a:gd name="T13" fmla="*/ 0 h 910"/>
                    <a:gd name="T14" fmla="*/ 495 w 1594"/>
                    <a:gd name="T15" fmla="*/ 15 h 910"/>
                    <a:gd name="T16" fmla="*/ 600 w 1594"/>
                    <a:gd name="T17" fmla="*/ 180 h 910"/>
                    <a:gd name="T18" fmla="*/ 615 w 1594"/>
                    <a:gd name="T19" fmla="*/ 225 h 910"/>
                    <a:gd name="T20" fmla="*/ 660 w 1594"/>
                    <a:gd name="T21" fmla="*/ 240 h 910"/>
                    <a:gd name="T22" fmla="*/ 705 w 1594"/>
                    <a:gd name="T23" fmla="*/ 270 h 910"/>
                    <a:gd name="T24" fmla="*/ 750 w 1594"/>
                    <a:gd name="T25" fmla="*/ 375 h 910"/>
                    <a:gd name="T26" fmla="*/ 810 w 1594"/>
                    <a:gd name="T27" fmla="*/ 465 h 910"/>
                    <a:gd name="T28" fmla="*/ 885 w 1594"/>
                    <a:gd name="T29" fmla="*/ 600 h 910"/>
                    <a:gd name="T30" fmla="*/ 1020 w 1594"/>
                    <a:gd name="T31" fmla="*/ 570 h 910"/>
                    <a:gd name="T32" fmla="*/ 1050 w 1594"/>
                    <a:gd name="T33" fmla="*/ 525 h 910"/>
                    <a:gd name="T34" fmla="*/ 1095 w 1594"/>
                    <a:gd name="T35" fmla="*/ 495 h 910"/>
                    <a:gd name="T36" fmla="*/ 1155 w 1594"/>
                    <a:gd name="T37" fmla="*/ 405 h 910"/>
                    <a:gd name="T38" fmla="*/ 1170 w 1594"/>
                    <a:gd name="T39" fmla="*/ 360 h 910"/>
                    <a:gd name="T40" fmla="*/ 1260 w 1594"/>
                    <a:gd name="T41" fmla="*/ 285 h 910"/>
                    <a:gd name="T42" fmla="*/ 1425 w 1594"/>
                    <a:gd name="T43" fmla="*/ 240 h 910"/>
                    <a:gd name="T44" fmla="*/ 1545 w 1594"/>
                    <a:gd name="T45" fmla="*/ 345 h 910"/>
                    <a:gd name="T46" fmla="*/ 1560 w 1594"/>
                    <a:gd name="T47" fmla="*/ 765 h 910"/>
                    <a:gd name="T48" fmla="*/ 1545 w 1594"/>
                    <a:gd name="T49" fmla="*/ 810 h 910"/>
                    <a:gd name="T50" fmla="*/ 1500 w 1594"/>
                    <a:gd name="T51" fmla="*/ 825 h 910"/>
                    <a:gd name="T52" fmla="*/ 1200 w 1594"/>
                    <a:gd name="T53" fmla="*/ 750 h 91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94"/>
                    <a:gd name="T82" fmla="*/ 0 h 910"/>
                    <a:gd name="T83" fmla="*/ 1594 w 1594"/>
                    <a:gd name="T84" fmla="*/ 910 h 91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94" h="910">
                      <a:moveTo>
                        <a:pt x="0" y="615"/>
                      </a:moveTo>
                      <a:cubicBezTo>
                        <a:pt x="20" y="600"/>
                        <a:pt x="44" y="589"/>
                        <a:pt x="60" y="570"/>
                      </a:cubicBezTo>
                      <a:cubicBezTo>
                        <a:pt x="70" y="558"/>
                        <a:pt x="67" y="539"/>
                        <a:pt x="75" y="525"/>
                      </a:cubicBezTo>
                      <a:cubicBezTo>
                        <a:pt x="101" y="478"/>
                        <a:pt x="135" y="435"/>
                        <a:pt x="165" y="390"/>
                      </a:cubicBezTo>
                      <a:cubicBezTo>
                        <a:pt x="174" y="377"/>
                        <a:pt x="173" y="359"/>
                        <a:pt x="180" y="345"/>
                      </a:cubicBezTo>
                      <a:cubicBezTo>
                        <a:pt x="203" y="299"/>
                        <a:pt x="229" y="255"/>
                        <a:pt x="255" y="210"/>
                      </a:cubicBezTo>
                      <a:cubicBezTo>
                        <a:pt x="305" y="123"/>
                        <a:pt x="348" y="34"/>
                        <a:pt x="450" y="0"/>
                      </a:cubicBezTo>
                      <a:cubicBezTo>
                        <a:pt x="465" y="5"/>
                        <a:pt x="483" y="5"/>
                        <a:pt x="495" y="15"/>
                      </a:cubicBezTo>
                      <a:cubicBezTo>
                        <a:pt x="537" y="50"/>
                        <a:pt x="579" y="130"/>
                        <a:pt x="600" y="180"/>
                      </a:cubicBezTo>
                      <a:cubicBezTo>
                        <a:pt x="606" y="195"/>
                        <a:pt x="604" y="214"/>
                        <a:pt x="615" y="225"/>
                      </a:cubicBezTo>
                      <a:cubicBezTo>
                        <a:pt x="626" y="236"/>
                        <a:pt x="646" y="233"/>
                        <a:pt x="660" y="240"/>
                      </a:cubicBezTo>
                      <a:cubicBezTo>
                        <a:pt x="676" y="248"/>
                        <a:pt x="690" y="260"/>
                        <a:pt x="705" y="270"/>
                      </a:cubicBezTo>
                      <a:cubicBezTo>
                        <a:pt x="814" y="434"/>
                        <a:pt x="653" y="181"/>
                        <a:pt x="750" y="375"/>
                      </a:cubicBezTo>
                      <a:cubicBezTo>
                        <a:pt x="766" y="407"/>
                        <a:pt x="799" y="431"/>
                        <a:pt x="810" y="465"/>
                      </a:cubicBezTo>
                      <a:cubicBezTo>
                        <a:pt x="833" y="535"/>
                        <a:pt x="819" y="556"/>
                        <a:pt x="885" y="600"/>
                      </a:cubicBezTo>
                      <a:cubicBezTo>
                        <a:pt x="886" y="600"/>
                        <a:pt x="1001" y="586"/>
                        <a:pt x="1020" y="570"/>
                      </a:cubicBezTo>
                      <a:cubicBezTo>
                        <a:pt x="1034" y="559"/>
                        <a:pt x="1037" y="538"/>
                        <a:pt x="1050" y="525"/>
                      </a:cubicBezTo>
                      <a:cubicBezTo>
                        <a:pt x="1063" y="512"/>
                        <a:pt x="1080" y="505"/>
                        <a:pt x="1095" y="495"/>
                      </a:cubicBezTo>
                      <a:cubicBezTo>
                        <a:pt x="1115" y="465"/>
                        <a:pt x="1135" y="435"/>
                        <a:pt x="1155" y="405"/>
                      </a:cubicBezTo>
                      <a:cubicBezTo>
                        <a:pt x="1164" y="392"/>
                        <a:pt x="1161" y="373"/>
                        <a:pt x="1170" y="360"/>
                      </a:cubicBezTo>
                      <a:cubicBezTo>
                        <a:pt x="1193" y="325"/>
                        <a:pt x="1227" y="307"/>
                        <a:pt x="1260" y="285"/>
                      </a:cubicBezTo>
                      <a:cubicBezTo>
                        <a:pt x="1315" y="203"/>
                        <a:pt x="1326" y="224"/>
                        <a:pt x="1425" y="240"/>
                      </a:cubicBezTo>
                      <a:cubicBezTo>
                        <a:pt x="1474" y="273"/>
                        <a:pt x="1496" y="312"/>
                        <a:pt x="1545" y="345"/>
                      </a:cubicBezTo>
                      <a:cubicBezTo>
                        <a:pt x="1594" y="493"/>
                        <a:pt x="1576" y="586"/>
                        <a:pt x="1560" y="765"/>
                      </a:cubicBezTo>
                      <a:cubicBezTo>
                        <a:pt x="1559" y="781"/>
                        <a:pt x="1556" y="799"/>
                        <a:pt x="1545" y="810"/>
                      </a:cubicBezTo>
                      <a:cubicBezTo>
                        <a:pt x="1534" y="821"/>
                        <a:pt x="1515" y="820"/>
                        <a:pt x="1500" y="825"/>
                      </a:cubicBezTo>
                      <a:cubicBezTo>
                        <a:pt x="1180" y="809"/>
                        <a:pt x="1200" y="910"/>
                        <a:pt x="1200" y="750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" name="Freeform 158"/>
                <p:cNvSpPr>
                  <a:spLocks/>
                </p:cNvSpPr>
                <p:nvPr/>
              </p:nvSpPr>
              <p:spPr bwMode="auto">
                <a:xfrm>
                  <a:off x="3513" y="3603"/>
                  <a:ext cx="843" cy="597"/>
                </a:xfrm>
                <a:custGeom>
                  <a:avLst/>
                  <a:gdLst>
                    <a:gd name="T0" fmla="*/ 0 w 843"/>
                    <a:gd name="T1" fmla="*/ 597 h 597"/>
                    <a:gd name="T2" fmla="*/ 90 w 843"/>
                    <a:gd name="T3" fmla="*/ 447 h 597"/>
                    <a:gd name="T4" fmla="*/ 180 w 843"/>
                    <a:gd name="T5" fmla="*/ 327 h 597"/>
                    <a:gd name="T6" fmla="*/ 315 w 843"/>
                    <a:gd name="T7" fmla="*/ 342 h 597"/>
                    <a:gd name="T8" fmla="*/ 405 w 843"/>
                    <a:gd name="T9" fmla="*/ 477 h 597"/>
                    <a:gd name="T10" fmla="*/ 480 w 843"/>
                    <a:gd name="T11" fmla="*/ 552 h 597"/>
                    <a:gd name="T12" fmla="*/ 570 w 843"/>
                    <a:gd name="T13" fmla="*/ 537 h 597"/>
                    <a:gd name="T14" fmla="*/ 585 w 843"/>
                    <a:gd name="T15" fmla="*/ 492 h 597"/>
                    <a:gd name="T16" fmla="*/ 495 w 843"/>
                    <a:gd name="T17" fmla="*/ 267 h 597"/>
                    <a:gd name="T18" fmla="*/ 90 w 843"/>
                    <a:gd name="T19" fmla="*/ 252 h 597"/>
                    <a:gd name="T20" fmla="*/ 30 w 843"/>
                    <a:gd name="T21" fmla="*/ 87 h 597"/>
                    <a:gd name="T22" fmla="*/ 765 w 843"/>
                    <a:gd name="T23" fmla="*/ 87 h 597"/>
                    <a:gd name="T24" fmla="*/ 825 w 843"/>
                    <a:gd name="T25" fmla="*/ 102 h 597"/>
                    <a:gd name="T26" fmla="*/ 825 w 843"/>
                    <a:gd name="T27" fmla="*/ 282 h 59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43"/>
                    <a:gd name="T43" fmla="*/ 0 h 597"/>
                    <a:gd name="T44" fmla="*/ 843 w 843"/>
                    <a:gd name="T45" fmla="*/ 597 h 59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43" h="597">
                      <a:moveTo>
                        <a:pt x="0" y="597"/>
                      </a:moveTo>
                      <a:cubicBezTo>
                        <a:pt x="19" y="520"/>
                        <a:pt x="22" y="492"/>
                        <a:pt x="90" y="447"/>
                      </a:cubicBezTo>
                      <a:cubicBezTo>
                        <a:pt x="110" y="388"/>
                        <a:pt x="128" y="362"/>
                        <a:pt x="180" y="327"/>
                      </a:cubicBezTo>
                      <a:cubicBezTo>
                        <a:pt x="225" y="332"/>
                        <a:pt x="272" y="328"/>
                        <a:pt x="315" y="342"/>
                      </a:cubicBezTo>
                      <a:cubicBezTo>
                        <a:pt x="367" y="359"/>
                        <a:pt x="385" y="436"/>
                        <a:pt x="405" y="477"/>
                      </a:cubicBezTo>
                      <a:cubicBezTo>
                        <a:pt x="430" y="527"/>
                        <a:pt x="435" y="522"/>
                        <a:pt x="480" y="552"/>
                      </a:cubicBezTo>
                      <a:cubicBezTo>
                        <a:pt x="510" y="547"/>
                        <a:pt x="544" y="552"/>
                        <a:pt x="570" y="537"/>
                      </a:cubicBezTo>
                      <a:cubicBezTo>
                        <a:pt x="584" y="529"/>
                        <a:pt x="585" y="508"/>
                        <a:pt x="585" y="492"/>
                      </a:cubicBezTo>
                      <a:cubicBezTo>
                        <a:pt x="585" y="381"/>
                        <a:pt x="598" y="301"/>
                        <a:pt x="495" y="267"/>
                      </a:cubicBezTo>
                      <a:cubicBezTo>
                        <a:pt x="343" y="305"/>
                        <a:pt x="341" y="312"/>
                        <a:pt x="90" y="252"/>
                      </a:cubicBezTo>
                      <a:cubicBezTo>
                        <a:pt x="71" y="247"/>
                        <a:pt x="38" y="111"/>
                        <a:pt x="30" y="87"/>
                      </a:cubicBezTo>
                      <a:cubicBezTo>
                        <a:pt x="291" y="0"/>
                        <a:pt x="94" y="60"/>
                        <a:pt x="765" y="87"/>
                      </a:cubicBezTo>
                      <a:cubicBezTo>
                        <a:pt x="786" y="88"/>
                        <a:pt x="819" y="82"/>
                        <a:pt x="825" y="102"/>
                      </a:cubicBezTo>
                      <a:cubicBezTo>
                        <a:pt x="843" y="159"/>
                        <a:pt x="825" y="222"/>
                        <a:pt x="825" y="28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0" name="Freeform 157"/>
                <p:cNvSpPr>
                  <a:spLocks/>
                </p:cNvSpPr>
                <p:nvPr/>
              </p:nvSpPr>
              <p:spPr bwMode="auto">
                <a:xfrm>
                  <a:off x="3123" y="3409"/>
                  <a:ext cx="730" cy="1031"/>
                </a:xfrm>
                <a:custGeom>
                  <a:avLst/>
                  <a:gdLst>
                    <a:gd name="T0" fmla="*/ 645 w 730"/>
                    <a:gd name="T1" fmla="*/ 1031 h 1031"/>
                    <a:gd name="T2" fmla="*/ 540 w 730"/>
                    <a:gd name="T3" fmla="*/ 866 h 1031"/>
                    <a:gd name="T4" fmla="*/ 420 w 730"/>
                    <a:gd name="T5" fmla="*/ 881 h 1031"/>
                    <a:gd name="T6" fmla="*/ 375 w 730"/>
                    <a:gd name="T7" fmla="*/ 896 h 1031"/>
                    <a:gd name="T8" fmla="*/ 330 w 730"/>
                    <a:gd name="T9" fmla="*/ 866 h 1031"/>
                    <a:gd name="T10" fmla="*/ 285 w 730"/>
                    <a:gd name="T11" fmla="*/ 746 h 1031"/>
                    <a:gd name="T12" fmla="*/ 255 w 730"/>
                    <a:gd name="T13" fmla="*/ 656 h 1031"/>
                    <a:gd name="T14" fmla="*/ 270 w 730"/>
                    <a:gd name="T15" fmla="*/ 566 h 1031"/>
                    <a:gd name="T16" fmla="*/ 420 w 730"/>
                    <a:gd name="T17" fmla="*/ 581 h 1031"/>
                    <a:gd name="T18" fmla="*/ 630 w 730"/>
                    <a:gd name="T19" fmla="*/ 656 h 1031"/>
                    <a:gd name="T20" fmla="*/ 660 w 730"/>
                    <a:gd name="T21" fmla="*/ 461 h 1031"/>
                    <a:gd name="T22" fmla="*/ 645 w 730"/>
                    <a:gd name="T23" fmla="*/ 416 h 1031"/>
                    <a:gd name="T24" fmla="*/ 540 w 730"/>
                    <a:gd name="T25" fmla="*/ 386 h 1031"/>
                    <a:gd name="T26" fmla="*/ 315 w 730"/>
                    <a:gd name="T27" fmla="*/ 371 h 1031"/>
                    <a:gd name="T28" fmla="*/ 75 w 730"/>
                    <a:gd name="T29" fmla="*/ 311 h 1031"/>
                    <a:gd name="T30" fmla="*/ 0 w 730"/>
                    <a:gd name="T31" fmla="*/ 176 h 1031"/>
                    <a:gd name="T32" fmla="*/ 90 w 730"/>
                    <a:gd name="T33" fmla="*/ 101 h 1031"/>
                    <a:gd name="T34" fmla="*/ 135 w 730"/>
                    <a:gd name="T35" fmla="*/ 86 h 1031"/>
                    <a:gd name="T36" fmla="*/ 555 w 730"/>
                    <a:gd name="T37" fmla="*/ 26 h 10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30"/>
                    <a:gd name="T58" fmla="*/ 0 h 1031"/>
                    <a:gd name="T59" fmla="*/ 730 w 730"/>
                    <a:gd name="T60" fmla="*/ 1031 h 10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30" h="1031">
                      <a:moveTo>
                        <a:pt x="645" y="1031"/>
                      </a:moveTo>
                      <a:cubicBezTo>
                        <a:pt x="627" y="921"/>
                        <a:pt x="628" y="925"/>
                        <a:pt x="540" y="866"/>
                      </a:cubicBezTo>
                      <a:cubicBezTo>
                        <a:pt x="500" y="871"/>
                        <a:pt x="460" y="874"/>
                        <a:pt x="420" y="881"/>
                      </a:cubicBezTo>
                      <a:cubicBezTo>
                        <a:pt x="404" y="884"/>
                        <a:pt x="391" y="899"/>
                        <a:pt x="375" y="896"/>
                      </a:cubicBezTo>
                      <a:cubicBezTo>
                        <a:pt x="357" y="893"/>
                        <a:pt x="345" y="876"/>
                        <a:pt x="330" y="866"/>
                      </a:cubicBezTo>
                      <a:cubicBezTo>
                        <a:pt x="280" y="765"/>
                        <a:pt x="316" y="848"/>
                        <a:pt x="285" y="746"/>
                      </a:cubicBezTo>
                      <a:cubicBezTo>
                        <a:pt x="276" y="716"/>
                        <a:pt x="255" y="656"/>
                        <a:pt x="255" y="656"/>
                      </a:cubicBezTo>
                      <a:cubicBezTo>
                        <a:pt x="260" y="626"/>
                        <a:pt x="242" y="579"/>
                        <a:pt x="270" y="566"/>
                      </a:cubicBezTo>
                      <a:cubicBezTo>
                        <a:pt x="316" y="545"/>
                        <a:pt x="370" y="573"/>
                        <a:pt x="420" y="581"/>
                      </a:cubicBezTo>
                      <a:cubicBezTo>
                        <a:pt x="494" y="592"/>
                        <a:pt x="560" y="633"/>
                        <a:pt x="630" y="656"/>
                      </a:cubicBezTo>
                      <a:cubicBezTo>
                        <a:pt x="730" y="623"/>
                        <a:pt x="686" y="654"/>
                        <a:pt x="660" y="461"/>
                      </a:cubicBezTo>
                      <a:cubicBezTo>
                        <a:pt x="658" y="445"/>
                        <a:pt x="656" y="427"/>
                        <a:pt x="645" y="416"/>
                      </a:cubicBezTo>
                      <a:cubicBezTo>
                        <a:pt x="638" y="409"/>
                        <a:pt x="540" y="386"/>
                        <a:pt x="540" y="386"/>
                      </a:cubicBezTo>
                      <a:cubicBezTo>
                        <a:pt x="465" y="378"/>
                        <a:pt x="390" y="376"/>
                        <a:pt x="315" y="371"/>
                      </a:cubicBezTo>
                      <a:cubicBezTo>
                        <a:pt x="233" y="344"/>
                        <a:pt x="154" y="350"/>
                        <a:pt x="75" y="311"/>
                      </a:cubicBezTo>
                      <a:cubicBezTo>
                        <a:pt x="6" y="208"/>
                        <a:pt x="26" y="255"/>
                        <a:pt x="0" y="176"/>
                      </a:cubicBezTo>
                      <a:cubicBezTo>
                        <a:pt x="32" y="154"/>
                        <a:pt x="58" y="123"/>
                        <a:pt x="90" y="101"/>
                      </a:cubicBezTo>
                      <a:cubicBezTo>
                        <a:pt x="103" y="92"/>
                        <a:pt x="121" y="93"/>
                        <a:pt x="135" y="86"/>
                      </a:cubicBezTo>
                      <a:cubicBezTo>
                        <a:pt x="307" y="0"/>
                        <a:pt x="339" y="26"/>
                        <a:pt x="555" y="26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6" name="Group 146"/>
            <p:cNvGrpSpPr>
              <a:grpSpLocks/>
            </p:cNvGrpSpPr>
            <p:nvPr/>
          </p:nvGrpSpPr>
          <p:grpSpPr bwMode="auto">
            <a:xfrm>
              <a:off x="3608" y="3492"/>
              <a:ext cx="1774" cy="1782"/>
              <a:chOff x="3123" y="2754"/>
              <a:chExt cx="1774" cy="1782"/>
            </a:xfrm>
          </p:grpSpPr>
          <p:sp>
            <p:nvSpPr>
              <p:cNvPr id="175" name="Freeform 154"/>
              <p:cNvSpPr>
                <a:spLocks/>
              </p:cNvSpPr>
              <p:nvPr/>
            </p:nvSpPr>
            <p:spPr bwMode="auto">
              <a:xfrm>
                <a:off x="3303" y="3015"/>
                <a:ext cx="1594" cy="910"/>
              </a:xfrm>
              <a:custGeom>
                <a:avLst/>
                <a:gdLst>
                  <a:gd name="T0" fmla="*/ 0 w 1594"/>
                  <a:gd name="T1" fmla="*/ 615 h 910"/>
                  <a:gd name="T2" fmla="*/ 60 w 1594"/>
                  <a:gd name="T3" fmla="*/ 570 h 910"/>
                  <a:gd name="T4" fmla="*/ 75 w 1594"/>
                  <a:gd name="T5" fmla="*/ 525 h 910"/>
                  <a:gd name="T6" fmla="*/ 165 w 1594"/>
                  <a:gd name="T7" fmla="*/ 390 h 910"/>
                  <a:gd name="T8" fmla="*/ 180 w 1594"/>
                  <a:gd name="T9" fmla="*/ 345 h 910"/>
                  <a:gd name="T10" fmla="*/ 255 w 1594"/>
                  <a:gd name="T11" fmla="*/ 210 h 910"/>
                  <a:gd name="T12" fmla="*/ 450 w 1594"/>
                  <a:gd name="T13" fmla="*/ 0 h 910"/>
                  <a:gd name="T14" fmla="*/ 495 w 1594"/>
                  <a:gd name="T15" fmla="*/ 15 h 910"/>
                  <a:gd name="T16" fmla="*/ 600 w 1594"/>
                  <a:gd name="T17" fmla="*/ 180 h 910"/>
                  <a:gd name="T18" fmla="*/ 615 w 1594"/>
                  <a:gd name="T19" fmla="*/ 225 h 910"/>
                  <a:gd name="T20" fmla="*/ 660 w 1594"/>
                  <a:gd name="T21" fmla="*/ 240 h 910"/>
                  <a:gd name="T22" fmla="*/ 705 w 1594"/>
                  <a:gd name="T23" fmla="*/ 270 h 910"/>
                  <a:gd name="T24" fmla="*/ 750 w 1594"/>
                  <a:gd name="T25" fmla="*/ 375 h 910"/>
                  <a:gd name="T26" fmla="*/ 810 w 1594"/>
                  <a:gd name="T27" fmla="*/ 465 h 910"/>
                  <a:gd name="T28" fmla="*/ 885 w 1594"/>
                  <a:gd name="T29" fmla="*/ 600 h 910"/>
                  <a:gd name="T30" fmla="*/ 1020 w 1594"/>
                  <a:gd name="T31" fmla="*/ 570 h 910"/>
                  <a:gd name="T32" fmla="*/ 1050 w 1594"/>
                  <a:gd name="T33" fmla="*/ 525 h 910"/>
                  <a:gd name="T34" fmla="*/ 1095 w 1594"/>
                  <a:gd name="T35" fmla="*/ 495 h 910"/>
                  <a:gd name="T36" fmla="*/ 1155 w 1594"/>
                  <a:gd name="T37" fmla="*/ 405 h 910"/>
                  <a:gd name="T38" fmla="*/ 1170 w 1594"/>
                  <a:gd name="T39" fmla="*/ 360 h 910"/>
                  <a:gd name="T40" fmla="*/ 1260 w 1594"/>
                  <a:gd name="T41" fmla="*/ 285 h 910"/>
                  <a:gd name="T42" fmla="*/ 1425 w 1594"/>
                  <a:gd name="T43" fmla="*/ 240 h 910"/>
                  <a:gd name="T44" fmla="*/ 1545 w 1594"/>
                  <a:gd name="T45" fmla="*/ 345 h 910"/>
                  <a:gd name="T46" fmla="*/ 1560 w 1594"/>
                  <a:gd name="T47" fmla="*/ 765 h 910"/>
                  <a:gd name="T48" fmla="*/ 1545 w 1594"/>
                  <a:gd name="T49" fmla="*/ 810 h 910"/>
                  <a:gd name="T50" fmla="*/ 1500 w 1594"/>
                  <a:gd name="T51" fmla="*/ 825 h 910"/>
                  <a:gd name="T52" fmla="*/ 1200 w 1594"/>
                  <a:gd name="T53" fmla="*/ 750 h 91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94"/>
                  <a:gd name="T82" fmla="*/ 0 h 910"/>
                  <a:gd name="T83" fmla="*/ 1594 w 1594"/>
                  <a:gd name="T84" fmla="*/ 910 h 91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94" h="910">
                    <a:moveTo>
                      <a:pt x="0" y="615"/>
                    </a:moveTo>
                    <a:cubicBezTo>
                      <a:pt x="20" y="600"/>
                      <a:pt x="44" y="589"/>
                      <a:pt x="60" y="570"/>
                    </a:cubicBezTo>
                    <a:cubicBezTo>
                      <a:pt x="70" y="558"/>
                      <a:pt x="67" y="539"/>
                      <a:pt x="75" y="525"/>
                    </a:cubicBezTo>
                    <a:cubicBezTo>
                      <a:pt x="101" y="478"/>
                      <a:pt x="135" y="435"/>
                      <a:pt x="165" y="390"/>
                    </a:cubicBezTo>
                    <a:cubicBezTo>
                      <a:pt x="174" y="377"/>
                      <a:pt x="173" y="359"/>
                      <a:pt x="180" y="345"/>
                    </a:cubicBezTo>
                    <a:cubicBezTo>
                      <a:pt x="203" y="299"/>
                      <a:pt x="229" y="255"/>
                      <a:pt x="255" y="210"/>
                    </a:cubicBezTo>
                    <a:cubicBezTo>
                      <a:pt x="305" y="123"/>
                      <a:pt x="348" y="34"/>
                      <a:pt x="450" y="0"/>
                    </a:cubicBezTo>
                    <a:cubicBezTo>
                      <a:pt x="465" y="5"/>
                      <a:pt x="483" y="5"/>
                      <a:pt x="495" y="15"/>
                    </a:cubicBezTo>
                    <a:cubicBezTo>
                      <a:pt x="537" y="50"/>
                      <a:pt x="579" y="130"/>
                      <a:pt x="600" y="180"/>
                    </a:cubicBezTo>
                    <a:cubicBezTo>
                      <a:pt x="606" y="195"/>
                      <a:pt x="604" y="214"/>
                      <a:pt x="615" y="225"/>
                    </a:cubicBezTo>
                    <a:cubicBezTo>
                      <a:pt x="626" y="236"/>
                      <a:pt x="646" y="233"/>
                      <a:pt x="660" y="240"/>
                    </a:cubicBezTo>
                    <a:cubicBezTo>
                      <a:pt x="676" y="248"/>
                      <a:pt x="690" y="260"/>
                      <a:pt x="705" y="270"/>
                    </a:cubicBezTo>
                    <a:cubicBezTo>
                      <a:pt x="814" y="434"/>
                      <a:pt x="653" y="181"/>
                      <a:pt x="750" y="375"/>
                    </a:cubicBezTo>
                    <a:cubicBezTo>
                      <a:pt x="766" y="407"/>
                      <a:pt x="799" y="431"/>
                      <a:pt x="810" y="465"/>
                    </a:cubicBezTo>
                    <a:cubicBezTo>
                      <a:pt x="833" y="535"/>
                      <a:pt x="819" y="556"/>
                      <a:pt x="885" y="600"/>
                    </a:cubicBezTo>
                    <a:cubicBezTo>
                      <a:pt x="886" y="600"/>
                      <a:pt x="1001" y="586"/>
                      <a:pt x="1020" y="570"/>
                    </a:cubicBezTo>
                    <a:cubicBezTo>
                      <a:pt x="1034" y="559"/>
                      <a:pt x="1037" y="538"/>
                      <a:pt x="1050" y="525"/>
                    </a:cubicBezTo>
                    <a:cubicBezTo>
                      <a:pt x="1063" y="512"/>
                      <a:pt x="1080" y="505"/>
                      <a:pt x="1095" y="495"/>
                    </a:cubicBezTo>
                    <a:cubicBezTo>
                      <a:pt x="1115" y="465"/>
                      <a:pt x="1135" y="435"/>
                      <a:pt x="1155" y="405"/>
                    </a:cubicBezTo>
                    <a:cubicBezTo>
                      <a:pt x="1164" y="392"/>
                      <a:pt x="1161" y="373"/>
                      <a:pt x="1170" y="360"/>
                    </a:cubicBezTo>
                    <a:cubicBezTo>
                      <a:pt x="1193" y="325"/>
                      <a:pt x="1227" y="307"/>
                      <a:pt x="1260" y="285"/>
                    </a:cubicBezTo>
                    <a:cubicBezTo>
                      <a:pt x="1315" y="203"/>
                      <a:pt x="1326" y="224"/>
                      <a:pt x="1425" y="240"/>
                    </a:cubicBezTo>
                    <a:cubicBezTo>
                      <a:pt x="1474" y="273"/>
                      <a:pt x="1496" y="312"/>
                      <a:pt x="1545" y="345"/>
                    </a:cubicBezTo>
                    <a:cubicBezTo>
                      <a:pt x="1594" y="493"/>
                      <a:pt x="1576" y="586"/>
                      <a:pt x="1560" y="765"/>
                    </a:cubicBezTo>
                    <a:cubicBezTo>
                      <a:pt x="1559" y="781"/>
                      <a:pt x="1556" y="799"/>
                      <a:pt x="1545" y="810"/>
                    </a:cubicBezTo>
                    <a:cubicBezTo>
                      <a:pt x="1534" y="821"/>
                      <a:pt x="1515" y="820"/>
                      <a:pt x="1500" y="825"/>
                    </a:cubicBezTo>
                    <a:cubicBezTo>
                      <a:pt x="1180" y="809"/>
                      <a:pt x="1200" y="910"/>
                      <a:pt x="1200" y="75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6" name="Group 147"/>
              <p:cNvGrpSpPr>
                <a:grpSpLocks/>
              </p:cNvGrpSpPr>
              <p:nvPr/>
            </p:nvGrpSpPr>
            <p:grpSpPr bwMode="auto">
              <a:xfrm>
                <a:off x="3123" y="2754"/>
                <a:ext cx="1697" cy="1782"/>
                <a:chOff x="3123" y="2754"/>
                <a:chExt cx="1697" cy="1782"/>
              </a:xfrm>
            </p:grpSpPr>
            <p:sp>
              <p:nvSpPr>
                <p:cNvPr id="177" name="Oval 153"/>
                <p:cNvSpPr>
                  <a:spLocks noChangeAspect="1" noChangeArrowheads="1"/>
                </p:cNvSpPr>
                <p:nvPr/>
              </p:nvSpPr>
              <p:spPr bwMode="auto">
                <a:xfrm>
                  <a:off x="4374" y="3249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" name="Oval 152"/>
                <p:cNvSpPr>
                  <a:spLocks noChangeAspect="1" noChangeArrowheads="1"/>
                </p:cNvSpPr>
                <p:nvPr/>
              </p:nvSpPr>
              <p:spPr bwMode="auto">
                <a:xfrm>
                  <a:off x="4734" y="2754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" name="Freeform 151"/>
                <p:cNvSpPr>
                  <a:spLocks/>
                </p:cNvSpPr>
                <p:nvPr/>
              </p:nvSpPr>
              <p:spPr bwMode="auto">
                <a:xfrm>
                  <a:off x="3123" y="2910"/>
                  <a:ext cx="1455" cy="778"/>
                </a:xfrm>
                <a:custGeom>
                  <a:avLst/>
                  <a:gdLst>
                    <a:gd name="T0" fmla="*/ 0 w 1455"/>
                    <a:gd name="T1" fmla="*/ 105 h 778"/>
                    <a:gd name="T2" fmla="*/ 75 w 1455"/>
                    <a:gd name="T3" fmla="*/ 60 h 778"/>
                    <a:gd name="T4" fmla="*/ 315 w 1455"/>
                    <a:gd name="T5" fmla="*/ 0 h 778"/>
                    <a:gd name="T6" fmla="*/ 390 w 1455"/>
                    <a:gd name="T7" fmla="*/ 15 h 778"/>
                    <a:gd name="T8" fmla="*/ 435 w 1455"/>
                    <a:gd name="T9" fmla="*/ 75 h 778"/>
                    <a:gd name="T10" fmla="*/ 570 w 1455"/>
                    <a:gd name="T11" fmla="*/ 255 h 778"/>
                    <a:gd name="T12" fmla="*/ 585 w 1455"/>
                    <a:gd name="T13" fmla="*/ 555 h 778"/>
                    <a:gd name="T14" fmla="*/ 840 w 1455"/>
                    <a:gd name="T15" fmla="*/ 435 h 778"/>
                    <a:gd name="T16" fmla="*/ 855 w 1455"/>
                    <a:gd name="T17" fmla="*/ 390 h 778"/>
                    <a:gd name="T18" fmla="*/ 945 w 1455"/>
                    <a:gd name="T19" fmla="*/ 120 h 778"/>
                    <a:gd name="T20" fmla="*/ 1170 w 1455"/>
                    <a:gd name="T21" fmla="*/ 135 h 778"/>
                    <a:gd name="T22" fmla="*/ 1155 w 1455"/>
                    <a:gd name="T23" fmla="*/ 420 h 778"/>
                    <a:gd name="T24" fmla="*/ 1170 w 1455"/>
                    <a:gd name="T25" fmla="*/ 555 h 778"/>
                    <a:gd name="T26" fmla="*/ 1230 w 1455"/>
                    <a:gd name="T27" fmla="*/ 540 h 778"/>
                    <a:gd name="T28" fmla="*/ 1260 w 1455"/>
                    <a:gd name="T29" fmla="*/ 495 h 778"/>
                    <a:gd name="T30" fmla="*/ 1305 w 1455"/>
                    <a:gd name="T31" fmla="*/ 450 h 778"/>
                    <a:gd name="T32" fmla="*/ 1410 w 1455"/>
                    <a:gd name="T33" fmla="*/ 345 h 778"/>
                    <a:gd name="T34" fmla="*/ 1425 w 1455"/>
                    <a:gd name="T35" fmla="*/ 390 h 778"/>
                    <a:gd name="T36" fmla="*/ 1455 w 1455"/>
                    <a:gd name="T37" fmla="*/ 435 h 77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55"/>
                    <a:gd name="T58" fmla="*/ 0 h 778"/>
                    <a:gd name="T59" fmla="*/ 1455 w 1455"/>
                    <a:gd name="T60" fmla="*/ 778 h 77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55" h="778">
                      <a:moveTo>
                        <a:pt x="0" y="105"/>
                      </a:moveTo>
                      <a:cubicBezTo>
                        <a:pt x="25" y="90"/>
                        <a:pt x="48" y="71"/>
                        <a:pt x="75" y="60"/>
                      </a:cubicBezTo>
                      <a:cubicBezTo>
                        <a:pt x="150" y="30"/>
                        <a:pt x="238" y="26"/>
                        <a:pt x="315" y="0"/>
                      </a:cubicBezTo>
                      <a:cubicBezTo>
                        <a:pt x="340" y="5"/>
                        <a:pt x="368" y="1"/>
                        <a:pt x="390" y="15"/>
                      </a:cubicBezTo>
                      <a:cubicBezTo>
                        <a:pt x="411" y="28"/>
                        <a:pt x="418" y="56"/>
                        <a:pt x="435" y="75"/>
                      </a:cubicBezTo>
                      <a:cubicBezTo>
                        <a:pt x="502" y="149"/>
                        <a:pt x="540" y="165"/>
                        <a:pt x="570" y="255"/>
                      </a:cubicBezTo>
                      <a:cubicBezTo>
                        <a:pt x="575" y="355"/>
                        <a:pt x="521" y="478"/>
                        <a:pt x="585" y="555"/>
                      </a:cubicBezTo>
                      <a:cubicBezTo>
                        <a:pt x="772" y="778"/>
                        <a:pt x="820" y="504"/>
                        <a:pt x="840" y="435"/>
                      </a:cubicBezTo>
                      <a:cubicBezTo>
                        <a:pt x="844" y="420"/>
                        <a:pt x="850" y="405"/>
                        <a:pt x="855" y="390"/>
                      </a:cubicBezTo>
                      <a:cubicBezTo>
                        <a:pt x="867" y="236"/>
                        <a:pt x="836" y="193"/>
                        <a:pt x="945" y="120"/>
                      </a:cubicBezTo>
                      <a:cubicBezTo>
                        <a:pt x="1020" y="125"/>
                        <a:pt x="1127" y="73"/>
                        <a:pt x="1170" y="135"/>
                      </a:cubicBezTo>
                      <a:cubicBezTo>
                        <a:pt x="1225" y="213"/>
                        <a:pt x="1155" y="325"/>
                        <a:pt x="1155" y="420"/>
                      </a:cubicBezTo>
                      <a:cubicBezTo>
                        <a:pt x="1155" y="465"/>
                        <a:pt x="1165" y="510"/>
                        <a:pt x="1170" y="555"/>
                      </a:cubicBezTo>
                      <a:cubicBezTo>
                        <a:pt x="1190" y="550"/>
                        <a:pt x="1213" y="551"/>
                        <a:pt x="1230" y="540"/>
                      </a:cubicBezTo>
                      <a:cubicBezTo>
                        <a:pt x="1245" y="530"/>
                        <a:pt x="1248" y="509"/>
                        <a:pt x="1260" y="495"/>
                      </a:cubicBezTo>
                      <a:cubicBezTo>
                        <a:pt x="1274" y="479"/>
                        <a:pt x="1292" y="467"/>
                        <a:pt x="1305" y="450"/>
                      </a:cubicBezTo>
                      <a:cubicBezTo>
                        <a:pt x="1389" y="342"/>
                        <a:pt x="1324" y="374"/>
                        <a:pt x="1410" y="345"/>
                      </a:cubicBezTo>
                      <a:cubicBezTo>
                        <a:pt x="1415" y="360"/>
                        <a:pt x="1418" y="376"/>
                        <a:pt x="1425" y="390"/>
                      </a:cubicBezTo>
                      <a:cubicBezTo>
                        <a:pt x="1433" y="406"/>
                        <a:pt x="1455" y="435"/>
                        <a:pt x="1455" y="435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" name="Freeform 150"/>
                <p:cNvSpPr>
                  <a:spLocks/>
                </p:cNvSpPr>
                <p:nvPr/>
              </p:nvSpPr>
              <p:spPr bwMode="auto">
                <a:xfrm rot="3312949">
                  <a:off x="3222" y="3284"/>
                  <a:ext cx="1594" cy="910"/>
                </a:xfrm>
                <a:custGeom>
                  <a:avLst/>
                  <a:gdLst>
                    <a:gd name="T0" fmla="*/ 0 w 1594"/>
                    <a:gd name="T1" fmla="*/ 615 h 910"/>
                    <a:gd name="T2" fmla="*/ 60 w 1594"/>
                    <a:gd name="T3" fmla="*/ 570 h 910"/>
                    <a:gd name="T4" fmla="*/ 75 w 1594"/>
                    <a:gd name="T5" fmla="*/ 525 h 910"/>
                    <a:gd name="T6" fmla="*/ 165 w 1594"/>
                    <a:gd name="T7" fmla="*/ 390 h 910"/>
                    <a:gd name="T8" fmla="*/ 180 w 1594"/>
                    <a:gd name="T9" fmla="*/ 345 h 910"/>
                    <a:gd name="T10" fmla="*/ 255 w 1594"/>
                    <a:gd name="T11" fmla="*/ 210 h 910"/>
                    <a:gd name="T12" fmla="*/ 450 w 1594"/>
                    <a:gd name="T13" fmla="*/ 0 h 910"/>
                    <a:gd name="T14" fmla="*/ 495 w 1594"/>
                    <a:gd name="T15" fmla="*/ 15 h 910"/>
                    <a:gd name="T16" fmla="*/ 600 w 1594"/>
                    <a:gd name="T17" fmla="*/ 180 h 910"/>
                    <a:gd name="T18" fmla="*/ 615 w 1594"/>
                    <a:gd name="T19" fmla="*/ 225 h 910"/>
                    <a:gd name="T20" fmla="*/ 660 w 1594"/>
                    <a:gd name="T21" fmla="*/ 240 h 910"/>
                    <a:gd name="T22" fmla="*/ 705 w 1594"/>
                    <a:gd name="T23" fmla="*/ 270 h 910"/>
                    <a:gd name="T24" fmla="*/ 750 w 1594"/>
                    <a:gd name="T25" fmla="*/ 375 h 910"/>
                    <a:gd name="T26" fmla="*/ 810 w 1594"/>
                    <a:gd name="T27" fmla="*/ 465 h 910"/>
                    <a:gd name="T28" fmla="*/ 885 w 1594"/>
                    <a:gd name="T29" fmla="*/ 600 h 910"/>
                    <a:gd name="T30" fmla="*/ 1020 w 1594"/>
                    <a:gd name="T31" fmla="*/ 570 h 910"/>
                    <a:gd name="T32" fmla="*/ 1050 w 1594"/>
                    <a:gd name="T33" fmla="*/ 525 h 910"/>
                    <a:gd name="T34" fmla="*/ 1095 w 1594"/>
                    <a:gd name="T35" fmla="*/ 495 h 910"/>
                    <a:gd name="T36" fmla="*/ 1155 w 1594"/>
                    <a:gd name="T37" fmla="*/ 405 h 910"/>
                    <a:gd name="T38" fmla="*/ 1170 w 1594"/>
                    <a:gd name="T39" fmla="*/ 360 h 910"/>
                    <a:gd name="T40" fmla="*/ 1260 w 1594"/>
                    <a:gd name="T41" fmla="*/ 285 h 910"/>
                    <a:gd name="T42" fmla="*/ 1425 w 1594"/>
                    <a:gd name="T43" fmla="*/ 240 h 910"/>
                    <a:gd name="T44" fmla="*/ 1545 w 1594"/>
                    <a:gd name="T45" fmla="*/ 345 h 910"/>
                    <a:gd name="T46" fmla="*/ 1560 w 1594"/>
                    <a:gd name="T47" fmla="*/ 765 h 910"/>
                    <a:gd name="T48" fmla="*/ 1545 w 1594"/>
                    <a:gd name="T49" fmla="*/ 810 h 910"/>
                    <a:gd name="T50" fmla="*/ 1500 w 1594"/>
                    <a:gd name="T51" fmla="*/ 825 h 910"/>
                    <a:gd name="T52" fmla="*/ 1200 w 1594"/>
                    <a:gd name="T53" fmla="*/ 750 h 91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94"/>
                    <a:gd name="T82" fmla="*/ 0 h 910"/>
                    <a:gd name="T83" fmla="*/ 1594 w 1594"/>
                    <a:gd name="T84" fmla="*/ 910 h 91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94" h="910">
                      <a:moveTo>
                        <a:pt x="0" y="615"/>
                      </a:moveTo>
                      <a:cubicBezTo>
                        <a:pt x="20" y="600"/>
                        <a:pt x="44" y="589"/>
                        <a:pt x="60" y="570"/>
                      </a:cubicBezTo>
                      <a:cubicBezTo>
                        <a:pt x="70" y="558"/>
                        <a:pt x="67" y="539"/>
                        <a:pt x="75" y="525"/>
                      </a:cubicBezTo>
                      <a:cubicBezTo>
                        <a:pt x="101" y="478"/>
                        <a:pt x="135" y="435"/>
                        <a:pt x="165" y="390"/>
                      </a:cubicBezTo>
                      <a:cubicBezTo>
                        <a:pt x="174" y="377"/>
                        <a:pt x="173" y="359"/>
                        <a:pt x="180" y="345"/>
                      </a:cubicBezTo>
                      <a:cubicBezTo>
                        <a:pt x="203" y="299"/>
                        <a:pt x="229" y="255"/>
                        <a:pt x="255" y="210"/>
                      </a:cubicBezTo>
                      <a:cubicBezTo>
                        <a:pt x="305" y="123"/>
                        <a:pt x="348" y="34"/>
                        <a:pt x="450" y="0"/>
                      </a:cubicBezTo>
                      <a:cubicBezTo>
                        <a:pt x="465" y="5"/>
                        <a:pt x="483" y="5"/>
                        <a:pt x="495" y="15"/>
                      </a:cubicBezTo>
                      <a:cubicBezTo>
                        <a:pt x="537" y="50"/>
                        <a:pt x="579" y="130"/>
                        <a:pt x="600" y="180"/>
                      </a:cubicBezTo>
                      <a:cubicBezTo>
                        <a:pt x="606" y="195"/>
                        <a:pt x="604" y="214"/>
                        <a:pt x="615" y="225"/>
                      </a:cubicBezTo>
                      <a:cubicBezTo>
                        <a:pt x="626" y="236"/>
                        <a:pt x="646" y="233"/>
                        <a:pt x="660" y="240"/>
                      </a:cubicBezTo>
                      <a:cubicBezTo>
                        <a:pt x="676" y="248"/>
                        <a:pt x="690" y="260"/>
                        <a:pt x="705" y="270"/>
                      </a:cubicBezTo>
                      <a:cubicBezTo>
                        <a:pt x="814" y="434"/>
                        <a:pt x="653" y="181"/>
                        <a:pt x="750" y="375"/>
                      </a:cubicBezTo>
                      <a:cubicBezTo>
                        <a:pt x="766" y="407"/>
                        <a:pt x="799" y="431"/>
                        <a:pt x="810" y="465"/>
                      </a:cubicBezTo>
                      <a:cubicBezTo>
                        <a:pt x="833" y="535"/>
                        <a:pt x="819" y="556"/>
                        <a:pt x="885" y="600"/>
                      </a:cubicBezTo>
                      <a:cubicBezTo>
                        <a:pt x="886" y="600"/>
                        <a:pt x="1001" y="586"/>
                        <a:pt x="1020" y="570"/>
                      </a:cubicBezTo>
                      <a:cubicBezTo>
                        <a:pt x="1034" y="559"/>
                        <a:pt x="1037" y="538"/>
                        <a:pt x="1050" y="525"/>
                      </a:cubicBezTo>
                      <a:cubicBezTo>
                        <a:pt x="1063" y="512"/>
                        <a:pt x="1080" y="505"/>
                        <a:pt x="1095" y="495"/>
                      </a:cubicBezTo>
                      <a:cubicBezTo>
                        <a:pt x="1115" y="465"/>
                        <a:pt x="1135" y="435"/>
                        <a:pt x="1155" y="405"/>
                      </a:cubicBezTo>
                      <a:cubicBezTo>
                        <a:pt x="1164" y="392"/>
                        <a:pt x="1161" y="373"/>
                        <a:pt x="1170" y="360"/>
                      </a:cubicBezTo>
                      <a:cubicBezTo>
                        <a:pt x="1193" y="325"/>
                        <a:pt x="1227" y="307"/>
                        <a:pt x="1260" y="285"/>
                      </a:cubicBezTo>
                      <a:cubicBezTo>
                        <a:pt x="1315" y="203"/>
                        <a:pt x="1326" y="224"/>
                        <a:pt x="1425" y="240"/>
                      </a:cubicBezTo>
                      <a:cubicBezTo>
                        <a:pt x="1474" y="273"/>
                        <a:pt x="1496" y="312"/>
                        <a:pt x="1545" y="345"/>
                      </a:cubicBezTo>
                      <a:cubicBezTo>
                        <a:pt x="1594" y="493"/>
                        <a:pt x="1576" y="586"/>
                        <a:pt x="1560" y="765"/>
                      </a:cubicBezTo>
                      <a:cubicBezTo>
                        <a:pt x="1559" y="781"/>
                        <a:pt x="1556" y="799"/>
                        <a:pt x="1545" y="810"/>
                      </a:cubicBezTo>
                      <a:cubicBezTo>
                        <a:pt x="1534" y="821"/>
                        <a:pt x="1515" y="820"/>
                        <a:pt x="1500" y="825"/>
                      </a:cubicBezTo>
                      <a:cubicBezTo>
                        <a:pt x="1180" y="809"/>
                        <a:pt x="1200" y="910"/>
                        <a:pt x="1200" y="750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1" name="Freeform 149"/>
                <p:cNvSpPr>
                  <a:spLocks/>
                </p:cNvSpPr>
                <p:nvPr/>
              </p:nvSpPr>
              <p:spPr bwMode="auto">
                <a:xfrm>
                  <a:off x="3513" y="3603"/>
                  <a:ext cx="843" cy="597"/>
                </a:xfrm>
                <a:custGeom>
                  <a:avLst/>
                  <a:gdLst>
                    <a:gd name="T0" fmla="*/ 0 w 843"/>
                    <a:gd name="T1" fmla="*/ 597 h 597"/>
                    <a:gd name="T2" fmla="*/ 90 w 843"/>
                    <a:gd name="T3" fmla="*/ 447 h 597"/>
                    <a:gd name="T4" fmla="*/ 180 w 843"/>
                    <a:gd name="T5" fmla="*/ 327 h 597"/>
                    <a:gd name="T6" fmla="*/ 315 w 843"/>
                    <a:gd name="T7" fmla="*/ 342 h 597"/>
                    <a:gd name="T8" fmla="*/ 405 w 843"/>
                    <a:gd name="T9" fmla="*/ 477 h 597"/>
                    <a:gd name="T10" fmla="*/ 480 w 843"/>
                    <a:gd name="T11" fmla="*/ 552 h 597"/>
                    <a:gd name="T12" fmla="*/ 570 w 843"/>
                    <a:gd name="T13" fmla="*/ 537 h 597"/>
                    <a:gd name="T14" fmla="*/ 585 w 843"/>
                    <a:gd name="T15" fmla="*/ 492 h 597"/>
                    <a:gd name="T16" fmla="*/ 495 w 843"/>
                    <a:gd name="T17" fmla="*/ 267 h 597"/>
                    <a:gd name="T18" fmla="*/ 90 w 843"/>
                    <a:gd name="T19" fmla="*/ 252 h 597"/>
                    <a:gd name="T20" fmla="*/ 30 w 843"/>
                    <a:gd name="T21" fmla="*/ 87 h 597"/>
                    <a:gd name="T22" fmla="*/ 765 w 843"/>
                    <a:gd name="T23" fmla="*/ 87 h 597"/>
                    <a:gd name="T24" fmla="*/ 825 w 843"/>
                    <a:gd name="T25" fmla="*/ 102 h 597"/>
                    <a:gd name="T26" fmla="*/ 825 w 843"/>
                    <a:gd name="T27" fmla="*/ 282 h 59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43"/>
                    <a:gd name="T43" fmla="*/ 0 h 597"/>
                    <a:gd name="T44" fmla="*/ 843 w 843"/>
                    <a:gd name="T45" fmla="*/ 597 h 59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43" h="597">
                      <a:moveTo>
                        <a:pt x="0" y="597"/>
                      </a:moveTo>
                      <a:cubicBezTo>
                        <a:pt x="19" y="520"/>
                        <a:pt x="22" y="492"/>
                        <a:pt x="90" y="447"/>
                      </a:cubicBezTo>
                      <a:cubicBezTo>
                        <a:pt x="110" y="388"/>
                        <a:pt x="128" y="362"/>
                        <a:pt x="180" y="327"/>
                      </a:cubicBezTo>
                      <a:cubicBezTo>
                        <a:pt x="225" y="332"/>
                        <a:pt x="272" y="328"/>
                        <a:pt x="315" y="342"/>
                      </a:cubicBezTo>
                      <a:cubicBezTo>
                        <a:pt x="367" y="359"/>
                        <a:pt x="385" y="436"/>
                        <a:pt x="405" y="477"/>
                      </a:cubicBezTo>
                      <a:cubicBezTo>
                        <a:pt x="430" y="527"/>
                        <a:pt x="435" y="522"/>
                        <a:pt x="480" y="552"/>
                      </a:cubicBezTo>
                      <a:cubicBezTo>
                        <a:pt x="510" y="547"/>
                        <a:pt x="544" y="552"/>
                        <a:pt x="570" y="537"/>
                      </a:cubicBezTo>
                      <a:cubicBezTo>
                        <a:pt x="584" y="529"/>
                        <a:pt x="585" y="508"/>
                        <a:pt x="585" y="492"/>
                      </a:cubicBezTo>
                      <a:cubicBezTo>
                        <a:pt x="585" y="381"/>
                        <a:pt x="598" y="301"/>
                        <a:pt x="495" y="267"/>
                      </a:cubicBezTo>
                      <a:cubicBezTo>
                        <a:pt x="343" y="305"/>
                        <a:pt x="341" y="312"/>
                        <a:pt x="90" y="252"/>
                      </a:cubicBezTo>
                      <a:cubicBezTo>
                        <a:pt x="71" y="247"/>
                        <a:pt x="38" y="111"/>
                        <a:pt x="30" y="87"/>
                      </a:cubicBezTo>
                      <a:cubicBezTo>
                        <a:pt x="291" y="0"/>
                        <a:pt x="94" y="60"/>
                        <a:pt x="765" y="87"/>
                      </a:cubicBezTo>
                      <a:cubicBezTo>
                        <a:pt x="786" y="88"/>
                        <a:pt x="819" y="82"/>
                        <a:pt x="825" y="102"/>
                      </a:cubicBezTo>
                      <a:cubicBezTo>
                        <a:pt x="843" y="159"/>
                        <a:pt x="825" y="222"/>
                        <a:pt x="825" y="28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2" name="Freeform 148"/>
                <p:cNvSpPr>
                  <a:spLocks/>
                </p:cNvSpPr>
                <p:nvPr/>
              </p:nvSpPr>
              <p:spPr bwMode="auto">
                <a:xfrm>
                  <a:off x="3123" y="3409"/>
                  <a:ext cx="730" cy="1031"/>
                </a:xfrm>
                <a:custGeom>
                  <a:avLst/>
                  <a:gdLst>
                    <a:gd name="T0" fmla="*/ 645 w 730"/>
                    <a:gd name="T1" fmla="*/ 1031 h 1031"/>
                    <a:gd name="T2" fmla="*/ 540 w 730"/>
                    <a:gd name="T3" fmla="*/ 866 h 1031"/>
                    <a:gd name="T4" fmla="*/ 420 w 730"/>
                    <a:gd name="T5" fmla="*/ 881 h 1031"/>
                    <a:gd name="T6" fmla="*/ 375 w 730"/>
                    <a:gd name="T7" fmla="*/ 896 h 1031"/>
                    <a:gd name="T8" fmla="*/ 330 w 730"/>
                    <a:gd name="T9" fmla="*/ 866 h 1031"/>
                    <a:gd name="T10" fmla="*/ 285 w 730"/>
                    <a:gd name="T11" fmla="*/ 746 h 1031"/>
                    <a:gd name="T12" fmla="*/ 255 w 730"/>
                    <a:gd name="T13" fmla="*/ 656 h 1031"/>
                    <a:gd name="T14" fmla="*/ 270 w 730"/>
                    <a:gd name="T15" fmla="*/ 566 h 1031"/>
                    <a:gd name="T16" fmla="*/ 420 w 730"/>
                    <a:gd name="T17" fmla="*/ 581 h 1031"/>
                    <a:gd name="T18" fmla="*/ 630 w 730"/>
                    <a:gd name="T19" fmla="*/ 656 h 1031"/>
                    <a:gd name="T20" fmla="*/ 660 w 730"/>
                    <a:gd name="T21" fmla="*/ 461 h 1031"/>
                    <a:gd name="T22" fmla="*/ 645 w 730"/>
                    <a:gd name="T23" fmla="*/ 416 h 1031"/>
                    <a:gd name="T24" fmla="*/ 540 w 730"/>
                    <a:gd name="T25" fmla="*/ 386 h 1031"/>
                    <a:gd name="T26" fmla="*/ 315 w 730"/>
                    <a:gd name="T27" fmla="*/ 371 h 1031"/>
                    <a:gd name="T28" fmla="*/ 75 w 730"/>
                    <a:gd name="T29" fmla="*/ 311 h 1031"/>
                    <a:gd name="T30" fmla="*/ 0 w 730"/>
                    <a:gd name="T31" fmla="*/ 176 h 1031"/>
                    <a:gd name="T32" fmla="*/ 90 w 730"/>
                    <a:gd name="T33" fmla="*/ 101 h 1031"/>
                    <a:gd name="T34" fmla="*/ 135 w 730"/>
                    <a:gd name="T35" fmla="*/ 86 h 1031"/>
                    <a:gd name="T36" fmla="*/ 555 w 730"/>
                    <a:gd name="T37" fmla="*/ 26 h 10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30"/>
                    <a:gd name="T58" fmla="*/ 0 h 1031"/>
                    <a:gd name="T59" fmla="*/ 730 w 730"/>
                    <a:gd name="T60" fmla="*/ 1031 h 10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30" h="1031">
                      <a:moveTo>
                        <a:pt x="645" y="1031"/>
                      </a:moveTo>
                      <a:cubicBezTo>
                        <a:pt x="627" y="921"/>
                        <a:pt x="628" y="925"/>
                        <a:pt x="540" y="866"/>
                      </a:cubicBezTo>
                      <a:cubicBezTo>
                        <a:pt x="500" y="871"/>
                        <a:pt x="460" y="874"/>
                        <a:pt x="420" y="881"/>
                      </a:cubicBezTo>
                      <a:cubicBezTo>
                        <a:pt x="404" y="884"/>
                        <a:pt x="391" y="899"/>
                        <a:pt x="375" y="896"/>
                      </a:cubicBezTo>
                      <a:cubicBezTo>
                        <a:pt x="357" y="893"/>
                        <a:pt x="345" y="876"/>
                        <a:pt x="330" y="866"/>
                      </a:cubicBezTo>
                      <a:cubicBezTo>
                        <a:pt x="280" y="765"/>
                        <a:pt x="316" y="848"/>
                        <a:pt x="285" y="746"/>
                      </a:cubicBezTo>
                      <a:cubicBezTo>
                        <a:pt x="276" y="716"/>
                        <a:pt x="255" y="656"/>
                        <a:pt x="255" y="656"/>
                      </a:cubicBezTo>
                      <a:cubicBezTo>
                        <a:pt x="260" y="626"/>
                        <a:pt x="242" y="579"/>
                        <a:pt x="270" y="566"/>
                      </a:cubicBezTo>
                      <a:cubicBezTo>
                        <a:pt x="316" y="545"/>
                        <a:pt x="370" y="573"/>
                        <a:pt x="420" y="581"/>
                      </a:cubicBezTo>
                      <a:cubicBezTo>
                        <a:pt x="494" y="592"/>
                        <a:pt x="560" y="633"/>
                        <a:pt x="630" y="656"/>
                      </a:cubicBezTo>
                      <a:cubicBezTo>
                        <a:pt x="730" y="623"/>
                        <a:pt x="686" y="654"/>
                        <a:pt x="660" y="461"/>
                      </a:cubicBezTo>
                      <a:cubicBezTo>
                        <a:pt x="658" y="445"/>
                        <a:pt x="656" y="427"/>
                        <a:pt x="645" y="416"/>
                      </a:cubicBezTo>
                      <a:cubicBezTo>
                        <a:pt x="638" y="409"/>
                        <a:pt x="540" y="386"/>
                        <a:pt x="540" y="386"/>
                      </a:cubicBezTo>
                      <a:cubicBezTo>
                        <a:pt x="465" y="378"/>
                        <a:pt x="390" y="376"/>
                        <a:pt x="315" y="371"/>
                      </a:cubicBezTo>
                      <a:cubicBezTo>
                        <a:pt x="233" y="344"/>
                        <a:pt x="154" y="350"/>
                        <a:pt x="75" y="311"/>
                      </a:cubicBezTo>
                      <a:cubicBezTo>
                        <a:pt x="6" y="208"/>
                        <a:pt x="26" y="255"/>
                        <a:pt x="0" y="176"/>
                      </a:cubicBezTo>
                      <a:cubicBezTo>
                        <a:pt x="32" y="154"/>
                        <a:pt x="58" y="123"/>
                        <a:pt x="90" y="101"/>
                      </a:cubicBezTo>
                      <a:cubicBezTo>
                        <a:pt x="103" y="92"/>
                        <a:pt x="121" y="93"/>
                        <a:pt x="135" y="86"/>
                      </a:cubicBezTo>
                      <a:cubicBezTo>
                        <a:pt x="307" y="0"/>
                        <a:pt x="339" y="26"/>
                        <a:pt x="555" y="26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7" name="Group 137"/>
            <p:cNvGrpSpPr>
              <a:grpSpLocks/>
            </p:cNvGrpSpPr>
            <p:nvPr/>
          </p:nvGrpSpPr>
          <p:grpSpPr bwMode="auto">
            <a:xfrm>
              <a:off x="2502" y="3654"/>
              <a:ext cx="1774" cy="1782"/>
              <a:chOff x="3123" y="2754"/>
              <a:chExt cx="1774" cy="1782"/>
            </a:xfrm>
          </p:grpSpPr>
          <p:sp>
            <p:nvSpPr>
              <p:cNvPr id="167" name="Freeform 145"/>
              <p:cNvSpPr>
                <a:spLocks/>
              </p:cNvSpPr>
              <p:nvPr/>
            </p:nvSpPr>
            <p:spPr bwMode="auto">
              <a:xfrm>
                <a:off x="3303" y="3015"/>
                <a:ext cx="1594" cy="910"/>
              </a:xfrm>
              <a:custGeom>
                <a:avLst/>
                <a:gdLst>
                  <a:gd name="T0" fmla="*/ 0 w 1594"/>
                  <a:gd name="T1" fmla="*/ 615 h 910"/>
                  <a:gd name="T2" fmla="*/ 60 w 1594"/>
                  <a:gd name="T3" fmla="*/ 570 h 910"/>
                  <a:gd name="T4" fmla="*/ 75 w 1594"/>
                  <a:gd name="T5" fmla="*/ 525 h 910"/>
                  <a:gd name="T6" fmla="*/ 165 w 1594"/>
                  <a:gd name="T7" fmla="*/ 390 h 910"/>
                  <a:gd name="T8" fmla="*/ 180 w 1594"/>
                  <a:gd name="T9" fmla="*/ 345 h 910"/>
                  <a:gd name="T10" fmla="*/ 255 w 1594"/>
                  <a:gd name="T11" fmla="*/ 210 h 910"/>
                  <a:gd name="T12" fmla="*/ 450 w 1594"/>
                  <a:gd name="T13" fmla="*/ 0 h 910"/>
                  <a:gd name="T14" fmla="*/ 495 w 1594"/>
                  <a:gd name="T15" fmla="*/ 15 h 910"/>
                  <a:gd name="T16" fmla="*/ 600 w 1594"/>
                  <a:gd name="T17" fmla="*/ 180 h 910"/>
                  <a:gd name="T18" fmla="*/ 615 w 1594"/>
                  <a:gd name="T19" fmla="*/ 225 h 910"/>
                  <a:gd name="T20" fmla="*/ 660 w 1594"/>
                  <a:gd name="T21" fmla="*/ 240 h 910"/>
                  <a:gd name="T22" fmla="*/ 705 w 1594"/>
                  <a:gd name="T23" fmla="*/ 270 h 910"/>
                  <a:gd name="T24" fmla="*/ 750 w 1594"/>
                  <a:gd name="T25" fmla="*/ 375 h 910"/>
                  <a:gd name="T26" fmla="*/ 810 w 1594"/>
                  <a:gd name="T27" fmla="*/ 465 h 910"/>
                  <a:gd name="T28" fmla="*/ 885 w 1594"/>
                  <a:gd name="T29" fmla="*/ 600 h 910"/>
                  <a:gd name="T30" fmla="*/ 1020 w 1594"/>
                  <a:gd name="T31" fmla="*/ 570 h 910"/>
                  <a:gd name="T32" fmla="*/ 1050 w 1594"/>
                  <a:gd name="T33" fmla="*/ 525 h 910"/>
                  <a:gd name="T34" fmla="*/ 1095 w 1594"/>
                  <a:gd name="T35" fmla="*/ 495 h 910"/>
                  <a:gd name="T36" fmla="*/ 1155 w 1594"/>
                  <a:gd name="T37" fmla="*/ 405 h 910"/>
                  <a:gd name="T38" fmla="*/ 1170 w 1594"/>
                  <a:gd name="T39" fmla="*/ 360 h 910"/>
                  <a:gd name="T40" fmla="*/ 1260 w 1594"/>
                  <a:gd name="T41" fmla="*/ 285 h 910"/>
                  <a:gd name="T42" fmla="*/ 1425 w 1594"/>
                  <a:gd name="T43" fmla="*/ 240 h 910"/>
                  <a:gd name="T44" fmla="*/ 1545 w 1594"/>
                  <a:gd name="T45" fmla="*/ 345 h 910"/>
                  <a:gd name="T46" fmla="*/ 1560 w 1594"/>
                  <a:gd name="T47" fmla="*/ 765 h 910"/>
                  <a:gd name="T48" fmla="*/ 1545 w 1594"/>
                  <a:gd name="T49" fmla="*/ 810 h 910"/>
                  <a:gd name="T50" fmla="*/ 1500 w 1594"/>
                  <a:gd name="T51" fmla="*/ 825 h 910"/>
                  <a:gd name="T52" fmla="*/ 1200 w 1594"/>
                  <a:gd name="T53" fmla="*/ 750 h 91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94"/>
                  <a:gd name="T82" fmla="*/ 0 h 910"/>
                  <a:gd name="T83" fmla="*/ 1594 w 1594"/>
                  <a:gd name="T84" fmla="*/ 910 h 91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94" h="910">
                    <a:moveTo>
                      <a:pt x="0" y="615"/>
                    </a:moveTo>
                    <a:cubicBezTo>
                      <a:pt x="20" y="600"/>
                      <a:pt x="44" y="589"/>
                      <a:pt x="60" y="570"/>
                    </a:cubicBezTo>
                    <a:cubicBezTo>
                      <a:pt x="70" y="558"/>
                      <a:pt x="67" y="539"/>
                      <a:pt x="75" y="525"/>
                    </a:cubicBezTo>
                    <a:cubicBezTo>
                      <a:pt x="101" y="478"/>
                      <a:pt x="135" y="435"/>
                      <a:pt x="165" y="390"/>
                    </a:cubicBezTo>
                    <a:cubicBezTo>
                      <a:pt x="174" y="377"/>
                      <a:pt x="173" y="359"/>
                      <a:pt x="180" y="345"/>
                    </a:cubicBezTo>
                    <a:cubicBezTo>
                      <a:pt x="203" y="299"/>
                      <a:pt x="229" y="255"/>
                      <a:pt x="255" y="210"/>
                    </a:cubicBezTo>
                    <a:cubicBezTo>
                      <a:pt x="305" y="123"/>
                      <a:pt x="348" y="34"/>
                      <a:pt x="450" y="0"/>
                    </a:cubicBezTo>
                    <a:cubicBezTo>
                      <a:pt x="465" y="5"/>
                      <a:pt x="483" y="5"/>
                      <a:pt x="495" y="15"/>
                    </a:cubicBezTo>
                    <a:cubicBezTo>
                      <a:pt x="537" y="50"/>
                      <a:pt x="579" y="130"/>
                      <a:pt x="600" y="180"/>
                    </a:cubicBezTo>
                    <a:cubicBezTo>
                      <a:pt x="606" y="195"/>
                      <a:pt x="604" y="214"/>
                      <a:pt x="615" y="225"/>
                    </a:cubicBezTo>
                    <a:cubicBezTo>
                      <a:pt x="626" y="236"/>
                      <a:pt x="646" y="233"/>
                      <a:pt x="660" y="240"/>
                    </a:cubicBezTo>
                    <a:cubicBezTo>
                      <a:pt x="676" y="248"/>
                      <a:pt x="690" y="260"/>
                      <a:pt x="705" y="270"/>
                    </a:cubicBezTo>
                    <a:cubicBezTo>
                      <a:pt x="814" y="434"/>
                      <a:pt x="653" y="181"/>
                      <a:pt x="750" y="375"/>
                    </a:cubicBezTo>
                    <a:cubicBezTo>
                      <a:pt x="766" y="407"/>
                      <a:pt x="799" y="431"/>
                      <a:pt x="810" y="465"/>
                    </a:cubicBezTo>
                    <a:cubicBezTo>
                      <a:pt x="833" y="535"/>
                      <a:pt x="819" y="556"/>
                      <a:pt x="885" y="600"/>
                    </a:cubicBezTo>
                    <a:cubicBezTo>
                      <a:pt x="886" y="600"/>
                      <a:pt x="1001" y="586"/>
                      <a:pt x="1020" y="570"/>
                    </a:cubicBezTo>
                    <a:cubicBezTo>
                      <a:pt x="1034" y="559"/>
                      <a:pt x="1037" y="538"/>
                      <a:pt x="1050" y="525"/>
                    </a:cubicBezTo>
                    <a:cubicBezTo>
                      <a:pt x="1063" y="512"/>
                      <a:pt x="1080" y="505"/>
                      <a:pt x="1095" y="495"/>
                    </a:cubicBezTo>
                    <a:cubicBezTo>
                      <a:pt x="1115" y="465"/>
                      <a:pt x="1135" y="435"/>
                      <a:pt x="1155" y="405"/>
                    </a:cubicBezTo>
                    <a:cubicBezTo>
                      <a:pt x="1164" y="392"/>
                      <a:pt x="1161" y="373"/>
                      <a:pt x="1170" y="360"/>
                    </a:cubicBezTo>
                    <a:cubicBezTo>
                      <a:pt x="1193" y="325"/>
                      <a:pt x="1227" y="307"/>
                      <a:pt x="1260" y="285"/>
                    </a:cubicBezTo>
                    <a:cubicBezTo>
                      <a:pt x="1315" y="203"/>
                      <a:pt x="1326" y="224"/>
                      <a:pt x="1425" y="240"/>
                    </a:cubicBezTo>
                    <a:cubicBezTo>
                      <a:pt x="1474" y="273"/>
                      <a:pt x="1496" y="312"/>
                      <a:pt x="1545" y="345"/>
                    </a:cubicBezTo>
                    <a:cubicBezTo>
                      <a:pt x="1594" y="493"/>
                      <a:pt x="1576" y="586"/>
                      <a:pt x="1560" y="765"/>
                    </a:cubicBezTo>
                    <a:cubicBezTo>
                      <a:pt x="1559" y="781"/>
                      <a:pt x="1556" y="799"/>
                      <a:pt x="1545" y="810"/>
                    </a:cubicBezTo>
                    <a:cubicBezTo>
                      <a:pt x="1534" y="821"/>
                      <a:pt x="1515" y="820"/>
                      <a:pt x="1500" y="825"/>
                    </a:cubicBezTo>
                    <a:cubicBezTo>
                      <a:pt x="1180" y="809"/>
                      <a:pt x="1200" y="910"/>
                      <a:pt x="1200" y="75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8" name="Group 138"/>
              <p:cNvGrpSpPr>
                <a:grpSpLocks/>
              </p:cNvGrpSpPr>
              <p:nvPr/>
            </p:nvGrpSpPr>
            <p:grpSpPr bwMode="auto">
              <a:xfrm>
                <a:off x="3123" y="2754"/>
                <a:ext cx="1697" cy="1782"/>
                <a:chOff x="3123" y="2754"/>
                <a:chExt cx="1697" cy="1782"/>
              </a:xfrm>
            </p:grpSpPr>
            <p:sp>
              <p:nvSpPr>
                <p:cNvPr id="169" name="Oval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4374" y="3249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0" name="Oval 143"/>
                <p:cNvSpPr>
                  <a:spLocks noChangeAspect="1" noChangeArrowheads="1"/>
                </p:cNvSpPr>
                <p:nvPr/>
              </p:nvSpPr>
              <p:spPr bwMode="auto">
                <a:xfrm>
                  <a:off x="4734" y="2754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1" name="Freeform 142"/>
                <p:cNvSpPr>
                  <a:spLocks/>
                </p:cNvSpPr>
                <p:nvPr/>
              </p:nvSpPr>
              <p:spPr bwMode="auto">
                <a:xfrm>
                  <a:off x="3273" y="3130"/>
                  <a:ext cx="1455" cy="778"/>
                </a:xfrm>
                <a:custGeom>
                  <a:avLst/>
                  <a:gdLst>
                    <a:gd name="T0" fmla="*/ 0 w 1455"/>
                    <a:gd name="T1" fmla="*/ 105 h 778"/>
                    <a:gd name="T2" fmla="*/ 75 w 1455"/>
                    <a:gd name="T3" fmla="*/ 60 h 778"/>
                    <a:gd name="T4" fmla="*/ 315 w 1455"/>
                    <a:gd name="T5" fmla="*/ 0 h 778"/>
                    <a:gd name="T6" fmla="*/ 390 w 1455"/>
                    <a:gd name="T7" fmla="*/ 15 h 778"/>
                    <a:gd name="T8" fmla="*/ 435 w 1455"/>
                    <a:gd name="T9" fmla="*/ 75 h 778"/>
                    <a:gd name="T10" fmla="*/ 570 w 1455"/>
                    <a:gd name="T11" fmla="*/ 255 h 778"/>
                    <a:gd name="T12" fmla="*/ 585 w 1455"/>
                    <a:gd name="T13" fmla="*/ 555 h 778"/>
                    <a:gd name="T14" fmla="*/ 840 w 1455"/>
                    <a:gd name="T15" fmla="*/ 435 h 778"/>
                    <a:gd name="T16" fmla="*/ 855 w 1455"/>
                    <a:gd name="T17" fmla="*/ 390 h 778"/>
                    <a:gd name="T18" fmla="*/ 945 w 1455"/>
                    <a:gd name="T19" fmla="*/ 120 h 778"/>
                    <a:gd name="T20" fmla="*/ 1170 w 1455"/>
                    <a:gd name="T21" fmla="*/ 135 h 778"/>
                    <a:gd name="T22" fmla="*/ 1155 w 1455"/>
                    <a:gd name="T23" fmla="*/ 420 h 778"/>
                    <a:gd name="T24" fmla="*/ 1170 w 1455"/>
                    <a:gd name="T25" fmla="*/ 555 h 778"/>
                    <a:gd name="T26" fmla="*/ 1230 w 1455"/>
                    <a:gd name="T27" fmla="*/ 540 h 778"/>
                    <a:gd name="T28" fmla="*/ 1260 w 1455"/>
                    <a:gd name="T29" fmla="*/ 495 h 778"/>
                    <a:gd name="T30" fmla="*/ 1305 w 1455"/>
                    <a:gd name="T31" fmla="*/ 450 h 778"/>
                    <a:gd name="T32" fmla="*/ 1410 w 1455"/>
                    <a:gd name="T33" fmla="*/ 345 h 778"/>
                    <a:gd name="T34" fmla="*/ 1425 w 1455"/>
                    <a:gd name="T35" fmla="*/ 390 h 778"/>
                    <a:gd name="T36" fmla="*/ 1455 w 1455"/>
                    <a:gd name="T37" fmla="*/ 435 h 77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55"/>
                    <a:gd name="T58" fmla="*/ 0 h 778"/>
                    <a:gd name="T59" fmla="*/ 1455 w 1455"/>
                    <a:gd name="T60" fmla="*/ 778 h 77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55" h="778">
                      <a:moveTo>
                        <a:pt x="0" y="105"/>
                      </a:moveTo>
                      <a:cubicBezTo>
                        <a:pt x="25" y="90"/>
                        <a:pt x="48" y="71"/>
                        <a:pt x="75" y="60"/>
                      </a:cubicBezTo>
                      <a:cubicBezTo>
                        <a:pt x="150" y="30"/>
                        <a:pt x="238" y="26"/>
                        <a:pt x="315" y="0"/>
                      </a:cubicBezTo>
                      <a:cubicBezTo>
                        <a:pt x="340" y="5"/>
                        <a:pt x="368" y="1"/>
                        <a:pt x="390" y="15"/>
                      </a:cubicBezTo>
                      <a:cubicBezTo>
                        <a:pt x="411" y="28"/>
                        <a:pt x="418" y="56"/>
                        <a:pt x="435" y="75"/>
                      </a:cubicBezTo>
                      <a:cubicBezTo>
                        <a:pt x="502" y="149"/>
                        <a:pt x="540" y="165"/>
                        <a:pt x="570" y="255"/>
                      </a:cubicBezTo>
                      <a:cubicBezTo>
                        <a:pt x="575" y="355"/>
                        <a:pt x="521" y="478"/>
                        <a:pt x="585" y="555"/>
                      </a:cubicBezTo>
                      <a:cubicBezTo>
                        <a:pt x="772" y="778"/>
                        <a:pt x="820" y="504"/>
                        <a:pt x="840" y="435"/>
                      </a:cubicBezTo>
                      <a:cubicBezTo>
                        <a:pt x="844" y="420"/>
                        <a:pt x="850" y="405"/>
                        <a:pt x="855" y="390"/>
                      </a:cubicBezTo>
                      <a:cubicBezTo>
                        <a:pt x="867" y="236"/>
                        <a:pt x="836" y="193"/>
                        <a:pt x="945" y="120"/>
                      </a:cubicBezTo>
                      <a:cubicBezTo>
                        <a:pt x="1020" y="125"/>
                        <a:pt x="1127" y="73"/>
                        <a:pt x="1170" y="135"/>
                      </a:cubicBezTo>
                      <a:cubicBezTo>
                        <a:pt x="1225" y="213"/>
                        <a:pt x="1155" y="325"/>
                        <a:pt x="1155" y="420"/>
                      </a:cubicBezTo>
                      <a:cubicBezTo>
                        <a:pt x="1155" y="465"/>
                        <a:pt x="1165" y="510"/>
                        <a:pt x="1170" y="555"/>
                      </a:cubicBezTo>
                      <a:cubicBezTo>
                        <a:pt x="1190" y="550"/>
                        <a:pt x="1213" y="551"/>
                        <a:pt x="1230" y="540"/>
                      </a:cubicBezTo>
                      <a:cubicBezTo>
                        <a:pt x="1245" y="530"/>
                        <a:pt x="1248" y="509"/>
                        <a:pt x="1260" y="495"/>
                      </a:cubicBezTo>
                      <a:cubicBezTo>
                        <a:pt x="1274" y="479"/>
                        <a:pt x="1292" y="467"/>
                        <a:pt x="1305" y="450"/>
                      </a:cubicBezTo>
                      <a:cubicBezTo>
                        <a:pt x="1389" y="342"/>
                        <a:pt x="1324" y="374"/>
                        <a:pt x="1410" y="345"/>
                      </a:cubicBezTo>
                      <a:cubicBezTo>
                        <a:pt x="1415" y="360"/>
                        <a:pt x="1418" y="376"/>
                        <a:pt x="1425" y="390"/>
                      </a:cubicBezTo>
                      <a:cubicBezTo>
                        <a:pt x="1433" y="406"/>
                        <a:pt x="1455" y="435"/>
                        <a:pt x="1455" y="435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2" name="Freeform 141"/>
                <p:cNvSpPr>
                  <a:spLocks/>
                </p:cNvSpPr>
                <p:nvPr/>
              </p:nvSpPr>
              <p:spPr bwMode="auto">
                <a:xfrm rot="3312949">
                  <a:off x="3222" y="3284"/>
                  <a:ext cx="1594" cy="910"/>
                </a:xfrm>
                <a:custGeom>
                  <a:avLst/>
                  <a:gdLst>
                    <a:gd name="T0" fmla="*/ 0 w 1594"/>
                    <a:gd name="T1" fmla="*/ 615 h 910"/>
                    <a:gd name="T2" fmla="*/ 60 w 1594"/>
                    <a:gd name="T3" fmla="*/ 570 h 910"/>
                    <a:gd name="T4" fmla="*/ 75 w 1594"/>
                    <a:gd name="T5" fmla="*/ 525 h 910"/>
                    <a:gd name="T6" fmla="*/ 165 w 1594"/>
                    <a:gd name="T7" fmla="*/ 390 h 910"/>
                    <a:gd name="T8" fmla="*/ 180 w 1594"/>
                    <a:gd name="T9" fmla="*/ 345 h 910"/>
                    <a:gd name="T10" fmla="*/ 255 w 1594"/>
                    <a:gd name="T11" fmla="*/ 210 h 910"/>
                    <a:gd name="T12" fmla="*/ 450 w 1594"/>
                    <a:gd name="T13" fmla="*/ 0 h 910"/>
                    <a:gd name="T14" fmla="*/ 495 w 1594"/>
                    <a:gd name="T15" fmla="*/ 15 h 910"/>
                    <a:gd name="T16" fmla="*/ 600 w 1594"/>
                    <a:gd name="T17" fmla="*/ 180 h 910"/>
                    <a:gd name="T18" fmla="*/ 615 w 1594"/>
                    <a:gd name="T19" fmla="*/ 225 h 910"/>
                    <a:gd name="T20" fmla="*/ 660 w 1594"/>
                    <a:gd name="T21" fmla="*/ 240 h 910"/>
                    <a:gd name="T22" fmla="*/ 705 w 1594"/>
                    <a:gd name="T23" fmla="*/ 270 h 910"/>
                    <a:gd name="T24" fmla="*/ 750 w 1594"/>
                    <a:gd name="T25" fmla="*/ 375 h 910"/>
                    <a:gd name="T26" fmla="*/ 810 w 1594"/>
                    <a:gd name="T27" fmla="*/ 465 h 910"/>
                    <a:gd name="T28" fmla="*/ 885 w 1594"/>
                    <a:gd name="T29" fmla="*/ 600 h 910"/>
                    <a:gd name="T30" fmla="*/ 1020 w 1594"/>
                    <a:gd name="T31" fmla="*/ 570 h 910"/>
                    <a:gd name="T32" fmla="*/ 1050 w 1594"/>
                    <a:gd name="T33" fmla="*/ 525 h 910"/>
                    <a:gd name="T34" fmla="*/ 1095 w 1594"/>
                    <a:gd name="T35" fmla="*/ 495 h 910"/>
                    <a:gd name="T36" fmla="*/ 1155 w 1594"/>
                    <a:gd name="T37" fmla="*/ 405 h 910"/>
                    <a:gd name="T38" fmla="*/ 1170 w 1594"/>
                    <a:gd name="T39" fmla="*/ 360 h 910"/>
                    <a:gd name="T40" fmla="*/ 1260 w 1594"/>
                    <a:gd name="T41" fmla="*/ 285 h 910"/>
                    <a:gd name="T42" fmla="*/ 1425 w 1594"/>
                    <a:gd name="T43" fmla="*/ 240 h 910"/>
                    <a:gd name="T44" fmla="*/ 1545 w 1594"/>
                    <a:gd name="T45" fmla="*/ 345 h 910"/>
                    <a:gd name="T46" fmla="*/ 1560 w 1594"/>
                    <a:gd name="T47" fmla="*/ 765 h 910"/>
                    <a:gd name="T48" fmla="*/ 1545 w 1594"/>
                    <a:gd name="T49" fmla="*/ 810 h 910"/>
                    <a:gd name="T50" fmla="*/ 1500 w 1594"/>
                    <a:gd name="T51" fmla="*/ 825 h 910"/>
                    <a:gd name="T52" fmla="*/ 1200 w 1594"/>
                    <a:gd name="T53" fmla="*/ 750 h 91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94"/>
                    <a:gd name="T82" fmla="*/ 0 h 910"/>
                    <a:gd name="T83" fmla="*/ 1594 w 1594"/>
                    <a:gd name="T84" fmla="*/ 910 h 91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94" h="910">
                      <a:moveTo>
                        <a:pt x="0" y="615"/>
                      </a:moveTo>
                      <a:cubicBezTo>
                        <a:pt x="20" y="600"/>
                        <a:pt x="44" y="589"/>
                        <a:pt x="60" y="570"/>
                      </a:cubicBezTo>
                      <a:cubicBezTo>
                        <a:pt x="70" y="558"/>
                        <a:pt x="67" y="539"/>
                        <a:pt x="75" y="525"/>
                      </a:cubicBezTo>
                      <a:cubicBezTo>
                        <a:pt x="101" y="478"/>
                        <a:pt x="135" y="435"/>
                        <a:pt x="165" y="390"/>
                      </a:cubicBezTo>
                      <a:cubicBezTo>
                        <a:pt x="174" y="377"/>
                        <a:pt x="173" y="359"/>
                        <a:pt x="180" y="345"/>
                      </a:cubicBezTo>
                      <a:cubicBezTo>
                        <a:pt x="203" y="299"/>
                        <a:pt x="229" y="255"/>
                        <a:pt x="255" y="210"/>
                      </a:cubicBezTo>
                      <a:cubicBezTo>
                        <a:pt x="305" y="123"/>
                        <a:pt x="348" y="34"/>
                        <a:pt x="450" y="0"/>
                      </a:cubicBezTo>
                      <a:cubicBezTo>
                        <a:pt x="465" y="5"/>
                        <a:pt x="483" y="5"/>
                        <a:pt x="495" y="15"/>
                      </a:cubicBezTo>
                      <a:cubicBezTo>
                        <a:pt x="537" y="50"/>
                        <a:pt x="579" y="130"/>
                        <a:pt x="600" y="180"/>
                      </a:cubicBezTo>
                      <a:cubicBezTo>
                        <a:pt x="606" y="195"/>
                        <a:pt x="604" y="214"/>
                        <a:pt x="615" y="225"/>
                      </a:cubicBezTo>
                      <a:cubicBezTo>
                        <a:pt x="626" y="236"/>
                        <a:pt x="646" y="233"/>
                        <a:pt x="660" y="240"/>
                      </a:cubicBezTo>
                      <a:cubicBezTo>
                        <a:pt x="676" y="248"/>
                        <a:pt x="690" y="260"/>
                        <a:pt x="705" y="270"/>
                      </a:cubicBezTo>
                      <a:cubicBezTo>
                        <a:pt x="814" y="434"/>
                        <a:pt x="653" y="181"/>
                        <a:pt x="750" y="375"/>
                      </a:cubicBezTo>
                      <a:cubicBezTo>
                        <a:pt x="766" y="407"/>
                        <a:pt x="799" y="431"/>
                        <a:pt x="810" y="465"/>
                      </a:cubicBezTo>
                      <a:cubicBezTo>
                        <a:pt x="833" y="535"/>
                        <a:pt x="819" y="556"/>
                        <a:pt x="885" y="600"/>
                      </a:cubicBezTo>
                      <a:cubicBezTo>
                        <a:pt x="886" y="600"/>
                        <a:pt x="1001" y="586"/>
                        <a:pt x="1020" y="570"/>
                      </a:cubicBezTo>
                      <a:cubicBezTo>
                        <a:pt x="1034" y="559"/>
                        <a:pt x="1037" y="538"/>
                        <a:pt x="1050" y="525"/>
                      </a:cubicBezTo>
                      <a:cubicBezTo>
                        <a:pt x="1063" y="512"/>
                        <a:pt x="1080" y="505"/>
                        <a:pt x="1095" y="495"/>
                      </a:cubicBezTo>
                      <a:cubicBezTo>
                        <a:pt x="1115" y="465"/>
                        <a:pt x="1135" y="435"/>
                        <a:pt x="1155" y="405"/>
                      </a:cubicBezTo>
                      <a:cubicBezTo>
                        <a:pt x="1164" y="392"/>
                        <a:pt x="1161" y="373"/>
                        <a:pt x="1170" y="360"/>
                      </a:cubicBezTo>
                      <a:cubicBezTo>
                        <a:pt x="1193" y="325"/>
                        <a:pt x="1227" y="307"/>
                        <a:pt x="1260" y="285"/>
                      </a:cubicBezTo>
                      <a:cubicBezTo>
                        <a:pt x="1315" y="203"/>
                        <a:pt x="1326" y="224"/>
                        <a:pt x="1425" y="240"/>
                      </a:cubicBezTo>
                      <a:cubicBezTo>
                        <a:pt x="1474" y="273"/>
                        <a:pt x="1496" y="312"/>
                        <a:pt x="1545" y="345"/>
                      </a:cubicBezTo>
                      <a:cubicBezTo>
                        <a:pt x="1594" y="493"/>
                        <a:pt x="1576" y="586"/>
                        <a:pt x="1560" y="765"/>
                      </a:cubicBezTo>
                      <a:cubicBezTo>
                        <a:pt x="1559" y="781"/>
                        <a:pt x="1556" y="799"/>
                        <a:pt x="1545" y="810"/>
                      </a:cubicBezTo>
                      <a:cubicBezTo>
                        <a:pt x="1534" y="821"/>
                        <a:pt x="1515" y="820"/>
                        <a:pt x="1500" y="825"/>
                      </a:cubicBezTo>
                      <a:cubicBezTo>
                        <a:pt x="1180" y="809"/>
                        <a:pt x="1200" y="910"/>
                        <a:pt x="1200" y="750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3" name="Freeform 140"/>
                <p:cNvSpPr>
                  <a:spLocks/>
                </p:cNvSpPr>
                <p:nvPr/>
              </p:nvSpPr>
              <p:spPr bwMode="auto">
                <a:xfrm>
                  <a:off x="3513" y="3603"/>
                  <a:ext cx="843" cy="597"/>
                </a:xfrm>
                <a:custGeom>
                  <a:avLst/>
                  <a:gdLst>
                    <a:gd name="T0" fmla="*/ 0 w 843"/>
                    <a:gd name="T1" fmla="*/ 597 h 597"/>
                    <a:gd name="T2" fmla="*/ 90 w 843"/>
                    <a:gd name="T3" fmla="*/ 447 h 597"/>
                    <a:gd name="T4" fmla="*/ 180 w 843"/>
                    <a:gd name="T5" fmla="*/ 327 h 597"/>
                    <a:gd name="T6" fmla="*/ 315 w 843"/>
                    <a:gd name="T7" fmla="*/ 342 h 597"/>
                    <a:gd name="T8" fmla="*/ 405 w 843"/>
                    <a:gd name="T9" fmla="*/ 477 h 597"/>
                    <a:gd name="T10" fmla="*/ 480 w 843"/>
                    <a:gd name="T11" fmla="*/ 552 h 597"/>
                    <a:gd name="T12" fmla="*/ 570 w 843"/>
                    <a:gd name="T13" fmla="*/ 537 h 597"/>
                    <a:gd name="T14" fmla="*/ 585 w 843"/>
                    <a:gd name="T15" fmla="*/ 492 h 597"/>
                    <a:gd name="T16" fmla="*/ 495 w 843"/>
                    <a:gd name="T17" fmla="*/ 267 h 597"/>
                    <a:gd name="T18" fmla="*/ 90 w 843"/>
                    <a:gd name="T19" fmla="*/ 252 h 597"/>
                    <a:gd name="T20" fmla="*/ 30 w 843"/>
                    <a:gd name="T21" fmla="*/ 87 h 597"/>
                    <a:gd name="T22" fmla="*/ 765 w 843"/>
                    <a:gd name="T23" fmla="*/ 87 h 597"/>
                    <a:gd name="T24" fmla="*/ 825 w 843"/>
                    <a:gd name="T25" fmla="*/ 102 h 597"/>
                    <a:gd name="T26" fmla="*/ 825 w 843"/>
                    <a:gd name="T27" fmla="*/ 282 h 59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43"/>
                    <a:gd name="T43" fmla="*/ 0 h 597"/>
                    <a:gd name="T44" fmla="*/ 843 w 843"/>
                    <a:gd name="T45" fmla="*/ 597 h 59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43" h="597">
                      <a:moveTo>
                        <a:pt x="0" y="597"/>
                      </a:moveTo>
                      <a:cubicBezTo>
                        <a:pt x="19" y="520"/>
                        <a:pt x="22" y="492"/>
                        <a:pt x="90" y="447"/>
                      </a:cubicBezTo>
                      <a:cubicBezTo>
                        <a:pt x="110" y="388"/>
                        <a:pt x="128" y="362"/>
                        <a:pt x="180" y="327"/>
                      </a:cubicBezTo>
                      <a:cubicBezTo>
                        <a:pt x="225" y="332"/>
                        <a:pt x="272" y="328"/>
                        <a:pt x="315" y="342"/>
                      </a:cubicBezTo>
                      <a:cubicBezTo>
                        <a:pt x="367" y="359"/>
                        <a:pt x="385" y="436"/>
                        <a:pt x="405" y="477"/>
                      </a:cubicBezTo>
                      <a:cubicBezTo>
                        <a:pt x="430" y="527"/>
                        <a:pt x="435" y="522"/>
                        <a:pt x="480" y="552"/>
                      </a:cubicBezTo>
                      <a:cubicBezTo>
                        <a:pt x="510" y="547"/>
                        <a:pt x="544" y="552"/>
                        <a:pt x="570" y="537"/>
                      </a:cubicBezTo>
                      <a:cubicBezTo>
                        <a:pt x="584" y="529"/>
                        <a:pt x="585" y="508"/>
                        <a:pt x="585" y="492"/>
                      </a:cubicBezTo>
                      <a:cubicBezTo>
                        <a:pt x="585" y="381"/>
                        <a:pt x="598" y="301"/>
                        <a:pt x="495" y="267"/>
                      </a:cubicBezTo>
                      <a:cubicBezTo>
                        <a:pt x="343" y="305"/>
                        <a:pt x="341" y="312"/>
                        <a:pt x="90" y="252"/>
                      </a:cubicBezTo>
                      <a:cubicBezTo>
                        <a:pt x="71" y="247"/>
                        <a:pt x="38" y="111"/>
                        <a:pt x="30" y="87"/>
                      </a:cubicBezTo>
                      <a:cubicBezTo>
                        <a:pt x="291" y="0"/>
                        <a:pt x="94" y="60"/>
                        <a:pt x="765" y="87"/>
                      </a:cubicBezTo>
                      <a:cubicBezTo>
                        <a:pt x="786" y="88"/>
                        <a:pt x="819" y="82"/>
                        <a:pt x="825" y="102"/>
                      </a:cubicBezTo>
                      <a:cubicBezTo>
                        <a:pt x="843" y="159"/>
                        <a:pt x="825" y="222"/>
                        <a:pt x="825" y="28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" name="Freeform 139"/>
                <p:cNvSpPr>
                  <a:spLocks/>
                </p:cNvSpPr>
                <p:nvPr/>
              </p:nvSpPr>
              <p:spPr bwMode="auto">
                <a:xfrm>
                  <a:off x="3123" y="3409"/>
                  <a:ext cx="730" cy="1031"/>
                </a:xfrm>
                <a:custGeom>
                  <a:avLst/>
                  <a:gdLst>
                    <a:gd name="T0" fmla="*/ 645 w 730"/>
                    <a:gd name="T1" fmla="*/ 1031 h 1031"/>
                    <a:gd name="T2" fmla="*/ 540 w 730"/>
                    <a:gd name="T3" fmla="*/ 866 h 1031"/>
                    <a:gd name="T4" fmla="*/ 420 w 730"/>
                    <a:gd name="T5" fmla="*/ 881 h 1031"/>
                    <a:gd name="T6" fmla="*/ 375 w 730"/>
                    <a:gd name="T7" fmla="*/ 896 h 1031"/>
                    <a:gd name="T8" fmla="*/ 330 w 730"/>
                    <a:gd name="T9" fmla="*/ 866 h 1031"/>
                    <a:gd name="T10" fmla="*/ 285 w 730"/>
                    <a:gd name="T11" fmla="*/ 746 h 1031"/>
                    <a:gd name="T12" fmla="*/ 255 w 730"/>
                    <a:gd name="T13" fmla="*/ 656 h 1031"/>
                    <a:gd name="T14" fmla="*/ 270 w 730"/>
                    <a:gd name="T15" fmla="*/ 566 h 1031"/>
                    <a:gd name="T16" fmla="*/ 420 w 730"/>
                    <a:gd name="T17" fmla="*/ 581 h 1031"/>
                    <a:gd name="T18" fmla="*/ 630 w 730"/>
                    <a:gd name="T19" fmla="*/ 656 h 1031"/>
                    <a:gd name="T20" fmla="*/ 660 w 730"/>
                    <a:gd name="T21" fmla="*/ 461 h 1031"/>
                    <a:gd name="T22" fmla="*/ 645 w 730"/>
                    <a:gd name="T23" fmla="*/ 416 h 1031"/>
                    <a:gd name="T24" fmla="*/ 540 w 730"/>
                    <a:gd name="T25" fmla="*/ 386 h 1031"/>
                    <a:gd name="T26" fmla="*/ 315 w 730"/>
                    <a:gd name="T27" fmla="*/ 371 h 1031"/>
                    <a:gd name="T28" fmla="*/ 75 w 730"/>
                    <a:gd name="T29" fmla="*/ 311 h 1031"/>
                    <a:gd name="T30" fmla="*/ 0 w 730"/>
                    <a:gd name="T31" fmla="*/ 176 h 1031"/>
                    <a:gd name="T32" fmla="*/ 90 w 730"/>
                    <a:gd name="T33" fmla="*/ 101 h 1031"/>
                    <a:gd name="T34" fmla="*/ 135 w 730"/>
                    <a:gd name="T35" fmla="*/ 86 h 1031"/>
                    <a:gd name="T36" fmla="*/ 555 w 730"/>
                    <a:gd name="T37" fmla="*/ 26 h 10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30"/>
                    <a:gd name="T58" fmla="*/ 0 h 1031"/>
                    <a:gd name="T59" fmla="*/ 730 w 730"/>
                    <a:gd name="T60" fmla="*/ 1031 h 10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30" h="1031">
                      <a:moveTo>
                        <a:pt x="645" y="1031"/>
                      </a:moveTo>
                      <a:cubicBezTo>
                        <a:pt x="627" y="921"/>
                        <a:pt x="628" y="925"/>
                        <a:pt x="540" y="866"/>
                      </a:cubicBezTo>
                      <a:cubicBezTo>
                        <a:pt x="500" y="871"/>
                        <a:pt x="460" y="874"/>
                        <a:pt x="420" y="881"/>
                      </a:cubicBezTo>
                      <a:cubicBezTo>
                        <a:pt x="404" y="884"/>
                        <a:pt x="391" y="899"/>
                        <a:pt x="375" y="896"/>
                      </a:cubicBezTo>
                      <a:cubicBezTo>
                        <a:pt x="357" y="893"/>
                        <a:pt x="345" y="876"/>
                        <a:pt x="330" y="866"/>
                      </a:cubicBezTo>
                      <a:cubicBezTo>
                        <a:pt x="280" y="765"/>
                        <a:pt x="316" y="848"/>
                        <a:pt x="285" y="746"/>
                      </a:cubicBezTo>
                      <a:cubicBezTo>
                        <a:pt x="276" y="716"/>
                        <a:pt x="255" y="656"/>
                        <a:pt x="255" y="656"/>
                      </a:cubicBezTo>
                      <a:cubicBezTo>
                        <a:pt x="260" y="626"/>
                        <a:pt x="242" y="579"/>
                        <a:pt x="270" y="566"/>
                      </a:cubicBezTo>
                      <a:cubicBezTo>
                        <a:pt x="316" y="545"/>
                        <a:pt x="370" y="573"/>
                        <a:pt x="420" y="581"/>
                      </a:cubicBezTo>
                      <a:cubicBezTo>
                        <a:pt x="494" y="592"/>
                        <a:pt x="560" y="633"/>
                        <a:pt x="630" y="656"/>
                      </a:cubicBezTo>
                      <a:cubicBezTo>
                        <a:pt x="730" y="623"/>
                        <a:pt x="686" y="654"/>
                        <a:pt x="660" y="461"/>
                      </a:cubicBezTo>
                      <a:cubicBezTo>
                        <a:pt x="658" y="445"/>
                        <a:pt x="656" y="427"/>
                        <a:pt x="645" y="416"/>
                      </a:cubicBezTo>
                      <a:cubicBezTo>
                        <a:pt x="638" y="409"/>
                        <a:pt x="540" y="386"/>
                        <a:pt x="540" y="386"/>
                      </a:cubicBezTo>
                      <a:cubicBezTo>
                        <a:pt x="465" y="378"/>
                        <a:pt x="390" y="376"/>
                        <a:pt x="315" y="371"/>
                      </a:cubicBezTo>
                      <a:cubicBezTo>
                        <a:pt x="233" y="344"/>
                        <a:pt x="154" y="350"/>
                        <a:pt x="75" y="311"/>
                      </a:cubicBezTo>
                      <a:cubicBezTo>
                        <a:pt x="6" y="208"/>
                        <a:pt x="26" y="255"/>
                        <a:pt x="0" y="176"/>
                      </a:cubicBezTo>
                      <a:cubicBezTo>
                        <a:pt x="32" y="154"/>
                        <a:pt x="58" y="123"/>
                        <a:pt x="90" y="101"/>
                      </a:cubicBezTo>
                      <a:cubicBezTo>
                        <a:pt x="103" y="92"/>
                        <a:pt x="121" y="93"/>
                        <a:pt x="135" y="86"/>
                      </a:cubicBezTo>
                      <a:cubicBezTo>
                        <a:pt x="307" y="0"/>
                        <a:pt x="339" y="26"/>
                        <a:pt x="555" y="26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8" name="Group 128"/>
            <p:cNvGrpSpPr>
              <a:grpSpLocks/>
            </p:cNvGrpSpPr>
            <p:nvPr/>
          </p:nvGrpSpPr>
          <p:grpSpPr bwMode="auto">
            <a:xfrm>
              <a:off x="3608" y="2034"/>
              <a:ext cx="1774" cy="1782"/>
              <a:chOff x="3123" y="2754"/>
              <a:chExt cx="1774" cy="1782"/>
            </a:xfrm>
          </p:grpSpPr>
          <p:sp>
            <p:nvSpPr>
              <p:cNvPr id="159" name="Freeform 136"/>
              <p:cNvSpPr>
                <a:spLocks/>
              </p:cNvSpPr>
              <p:nvPr/>
            </p:nvSpPr>
            <p:spPr bwMode="auto">
              <a:xfrm>
                <a:off x="3303" y="3015"/>
                <a:ext cx="1594" cy="910"/>
              </a:xfrm>
              <a:custGeom>
                <a:avLst/>
                <a:gdLst>
                  <a:gd name="T0" fmla="*/ 0 w 1594"/>
                  <a:gd name="T1" fmla="*/ 615 h 910"/>
                  <a:gd name="T2" fmla="*/ 60 w 1594"/>
                  <a:gd name="T3" fmla="*/ 570 h 910"/>
                  <a:gd name="T4" fmla="*/ 75 w 1594"/>
                  <a:gd name="T5" fmla="*/ 525 h 910"/>
                  <a:gd name="T6" fmla="*/ 165 w 1594"/>
                  <a:gd name="T7" fmla="*/ 390 h 910"/>
                  <a:gd name="T8" fmla="*/ 180 w 1594"/>
                  <a:gd name="T9" fmla="*/ 345 h 910"/>
                  <a:gd name="T10" fmla="*/ 255 w 1594"/>
                  <a:gd name="T11" fmla="*/ 210 h 910"/>
                  <a:gd name="T12" fmla="*/ 450 w 1594"/>
                  <a:gd name="T13" fmla="*/ 0 h 910"/>
                  <a:gd name="T14" fmla="*/ 495 w 1594"/>
                  <a:gd name="T15" fmla="*/ 15 h 910"/>
                  <a:gd name="T16" fmla="*/ 600 w 1594"/>
                  <a:gd name="T17" fmla="*/ 180 h 910"/>
                  <a:gd name="T18" fmla="*/ 615 w 1594"/>
                  <a:gd name="T19" fmla="*/ 225 h 910"/>
                  <a:gd name="T20" fmla="*/ 660 w 1594"/>
                  <a:gd name="T21" fmla="*/ 240 h 910"/>
                  <a:gd name="T22" fmla="*/ 705 w 1594"/>
                  <a:gd name="T23" fmla="*/ 270 h 910"/>
                  <a:gd name="T24" fmla="*/ 750 w 1594"/>
                  <a:gd name="T25" fmla="*/ 375 h 910"/>
                  <a:gd name="T26" fmla="*/ 810 w 1594"/>
                  <a:gd name="T27" fmla="*/ 465 h 910"/>
                  <a:gd name="T28" fmla="*/ 885 w 1594"/>
                  <a:gd name="T29" fmla="*/ 600 h 910"/>
                  <a:gd name="T30" fmla="*/ 1020 w 1594"/>
                  <a:gd name="T31" fmla="*/ 570 h 910"/>
                  <a:gd name="T32" fmla="*/ 1050 w 1594"/>
                  <a:gd name="T33" fmla="*/ 525 h 910"/>
                  <a:gd name="T34" fmla="*/ 1095 w 1594"/>
                  <a:gd name="T35" fmla="*/ 495 h 910"/>
                  <a:gd name="T36" fmla="*/ 1155 w 1594"/>
                  <a:gd name="T37" fmla="*/ 405 h 910"/>
                  <a:gd name="T38" fmla="*/ 1170 w 1594"/>
                  <a:gd name="T39" fmla="*/ 360 h 910"/>
                  <a:gd name="T40" fmla="*/ 1260 w 1594"/>
                  <a:gd name="T41" fmla="*/ 285 h 910"/>
                  <a:gd name="T42" fmla="*/ 1425 w 1594"/>
                  <a:gd name="T43" fmla="*/ 240 h 910"/>
                  <a:gd name="T44" fmla="*/ 1545 w 1594"/>
                  <a:gd name="T45" fmla="*/ 345 h 910"/>
                  <a:gd name="T46" fmla="*/ 1560 w 1594"/>
                  <a:gd name="T47" fmla="*/ 765 h 910"/>
                  <a:gd name="T48" fmla="*/ 1545 w 1594"/>
                  <a:gd name="T49" fmla="*/ 810 h 910"/>
                  <a:gd name="T50" fmla="*/ 1500 w 1594"/>
                  <a:gd name="T51" fmla="*/ 825 h 910"/>
                  <a:gd name="T52" fmla="*/ 1200 w 1594"/>
                  <a:gd name="T53" fmla="*/ 750 h 91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94"/>
                  <a:gd name="T82" fmla="*/ 0 h 910"/>
                  <a:gd name="T83" fmla="*/ 1594 w 1594"/>
                  <a:gd name="T84" fmla="*/ 910 h 91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94" h="910">
                    <a:moveTo>
                      <a:pt x="0" y="615"/>
                    </a:moveTo>
                    <a:cubicBezTo>
                      <a:pt x="20" y="600"/>
                      <a:pt x="44" y="589"/>
                      <a:pt x="60" y="570"/>
                    </a:cubicBezTo>
                    <a:cubicBezTo>
                      <a:pt x="70" y="558"/>
                      <a:pt x="67" y="539"/>
                      <a:pt x="75" y="525"/>
                    </a:cubicBezTo>
                    <a:cubicBezTo>
                      <a:pt x="101" y="478"/>
                      <a:pt x="135" y="435"/>
                      <a:pt x="165" y="390"/>
                    </a:cubicBezTo>
                    <a:cubicBezTo>
                      <a:pt x="174" y="377"/>
                      <a:pt x="173" y="359"/>
                      <a:pt x="180" y="345"/>
                    </a:cubicBezTo>
                    <a:cubicBezTo>
                      <a:pt x="203" y="299"/>
                      <a:pt x="229" y="255"/>
                      <a:pt x="255" y="210"/>
                    </a:cubicBezTo>
                    <a:cubicBezTo>
                      <a:pt x="305" y="123"/>
                      <a:pt x="348" y="34"/>
                      <a:pt x="450" y="0"/>
                    </a:cubicBezTo>
                    <a:cubicBezTo>
                      <a:pt x="465" y="5"/>
                      <a:pt x="483" y="5"/>
                      <a:pt x="495" y="15"/>
                    </a:cubicBezTo>
                    <a:cubicBezTo>
                      <a:pt x="537" y="50"/>
                      <a:pt x="579" y="130"/>
                      <a:pt x="600" y="180"/>
                    </a:cubicBezTo>
                    <a:cubicBezTo>
                      <a:pt x="606" y="195"/>
                      <a:pt x="604" y="214"/>
                      <a:pt x="615" y="225"/>
                    </a:cubicBezTo>
                    <a:cubicBezTo>
                      <a:pt x="626" y="236"/>
                      <a:pt x="646" y="233"/>
                      <a:pt x="660" y="240"/>
                    </a:cubicBezTo>
                    <a:cubicBezTo>
                      <a:pt x="676" y="248"/>
                      <a:pt x="690" y="260"/>
                      <a:pt x="705" y="270"/>
                    </a:cubicBezTo>
                    <a:cubicBezTo>
                      <a:pt x="814" y="434"/>
                      <a:pt x="653" y="181"/>
                      <a:pt x="750" y="375"/>
                    </a:cubicBezTo>
                    <a:cubicBezTo>
                      <a:pt x="766" y="407"/>
                      <a:pt x="799" y="431"/>
                      <a:pt x="810" y="465"/>
                    </a:cubicBezTo>
                    <a:cubicBezTo>
                      <a:pt x="833" y="535"/>
                      <a:pt x="819" y="556"/>
                      <a:pt x="885" y="600"/>
                    </a:cubicBezTo>
                    <a:cubicBezTo>
                      <a:pt x="886" y="600"/>
                      <a:pt x="1001" y="586"/>
                      <a:pt x="1020" y="570"/>
                    </a:cubicBezTo>
                    <a:cubicBezTo>
                      <a:pt x="1034" y="559"/>
                      <a:pt x="1037" y="538"/>
                      <a:pt x="1050" y="525"/>
                    </a:cubicBezTo>
                    <a:cubicBezTo>
                      <a:pt x="1063" y="512"/>
                      <a:pt x="1080" y="505"/>
                      <a:pt x="1095" y="495"/>
                    </a:cubicBezTo>
                    <a:cubicBezTo>
                      <a:pt x="1115" y="465"/>
                      <a:pt x="1135" y="435"/>
                      <a:pt x="1155" y="405"/>
                    </a:cubicBezTo>
                    <a:cubicBezTo>
                      <a:pt x="1164" y="392"/>
                      <a:pt x="1161" y="373"/>
                      <a:pt x="1170" y="360"/>
                    </a:cubicBezTo>
                    <a:cubicBezTo>
                      <a:pt x="1193" y="325"/>
                      <a:pt x="1227" y="307"/>
                      <a:pt x="1260" y="285"/>
                    </a:cubicBezTo>
                    <a:cubicBezTo>
                      <a:pt x="1315" y="203"/>
                      <a:pt x="1326" y="224"/>
                      <a:pt x="1425" y="240"/>
                    </a:cubicBezTo>
                    <a:cubicBezTo>
                      <a:pt x="1474" y="273"/>
                      <a:pt x="1496" y="312"/>
                      <a:pt x="1545" y="345"/>
                    </a:cubicBezTo>
                    <a:cubicBezTo>
                      <a:pt x="1594" y="493"/>
                      <a:pt x="1576" y="586"/>
                      <a:pt x="1560" y="765"/>
                    </a:cubicBezTo>
                    <a:cubicBezTo>
                      <a:pt x="1559" y="781"/>
                      <a:pt x="1556" y="799"/>
                      <a:pt x="1545" y="810"/>
                    </a:cubicBezTo>
                    <a:cubicBezTo>
                      <a:pt x="1534" y="821"/>
                      <a:pt x="1515" y="820"/>
                      <a:pt x="1500" y="825"/>
                    </a:cubicBezTo>
                    <a:cubicBezTo>
                      <a:pt x="1180" y="809"/>
                      <a:pt x="1200" y="910"/>
                      <a:pt x="1200" y="750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0" name="Group 129"/>
              <p:cNvGrpSpPr>
                <a:grpSpLocks/>
              </p:cNvGrpSpPr>
              <p:nvPr/>
            </p:nvGrpSpPr>
            <p:grpSpPr bwMode="auto">
              <a:xfrm>
                <a:off x="3123" y="2754"/>
                <a:ext cx="1697" cy="1782"/>
                <a:chOff x="3123" y="2754"/>
                <a:chExt cx="1697" cy="1782"/>
              </a:xfrm>
            </p:grpSpPr>
            <p:sp>
              <p:nvSpPr>
                <p:cNvPr id="161" name="Oval 135"/>
                <p:cNvSpPr>
                  <a:spLocks noChangeAspect="1" noChangeArrowheads="1"/>
                </p:cNvSpPr>
                <p:nvPr/>
              </p:nvSpPr>
              <p:spPr bwMode="auto">
                <a:xfrm>
                  <a:off x="4374" y="3249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2" name="Oval 134"/>
                <p:cNvSpPr>
                  <a:spLocks noChangeAspect="1" noChangeArrowheads="1"/>
                </p:cNvSpPr>
                <p:nvPr/>
              </p:nvSpPr>
              <p:spPr bwMode="auto">
                <a:xfrm>
                  <a:off x="4734" y="2754"/>
                  <a:ext cx="86" cy="86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" name="Freeform 133"/>
                <p:cNvSpPr>
                  <a:spLocks/>
                </p:cNvSpPr>
                <p:nvPr/>
              </p:nvSpPr>
              <p:spPr bwMode="auto">
                <a:xfrm>
                  <a:off x="3123" y="2910"/>
                  <a:ext cx="1455" cy="778"/>
                </a:xfrm>
                <a:custGeom>
                  <a:avLst/>
                  <a:gdLst>
                    <a:gd name="T0" fmla="*/ 0 w 1455"/>
                    <a:gd name="T1" fmla="*/ 105 h 778"/>
                    <a:gd name="T2" fmla="*/ 75 w 1455"/>
                    <a:gd name="T3" fmla="*/ 60 h 778"/>
                    <a:gd name="T4" fmla="*/ 315 w 1455"/>
                    <a:gd name="T5" fmla="*/ 0 h 778"/>
                    <a:gd name="T6" fmla="*/ 390 w 1455"/>
                    <a:gd name="T7" fmla="*/ 15 h 778"/>
                    <a:gd name="T8" fmla="*/ 435 w 1455"/>
                    <a:gd name="T9" fmla="*/ 75 h 778"/>
                    <a:gd name="T10" fmla="*/ 570 w 1455"/>
                    <a:gd name="T11" fmla="*/ 255 h 778"/>
                    <a:gd name="T12" fmla="*/ 585 w 1455"/>
                    <a:gd name="T13" fmla="*/ 555 h 778"/>
                    <a:gd name="T14" fmla="*/ 840 w 1455"/>
                    <a:gd name="T15" fmla="*/ 435 h 778"/>
                    <a:gd name="T16" fmla="*/ 855 w 1455"/>
                    <a:gd name="T17" fmla="*/ 390 h 778"/>
                    <a:gd name="T18" fmla="*/ 945 w 1455"/>
                    <a:gd name="T19" fmla="*/ 120 h 778"/>
                    <a:gd name="T20" fmla="*/ 1170 w 1455"/>
                    <a:gd name="T21" fmla="*/ 135 h 778"/>
                    <a:gd name="T22" fmla="*/ 1155 w 1455"/>
                    <a:gd name="T23" fmla="*/ 420 h 778"/>
                    <a:gd name="T24" fmla="*/ 1170 w 1455"/>
                    <a:gd name="T25" fmla="*/ 555 h 778"/>
                    <a:gd name="T26" fmla="*/ 1230 w 1455"/>
                    <a:gd name="T27" fmla="*/ 540 h 778"/>
                    <a:gd name="T28" fmla="*/ 1260 w 1455"/>
                    <a:gd name="T29" fmla="*/ 495 h 778"/>
                    <a:gd name="T30" fmla="*/ 1305 w 1455"/>
                    <a:gd name="T31" fmla="*/ 450 h 778"/>
                    <a:gd name="T32" fmla="*/ 1410 w 1455"/>
                    <a:gd name="T33" fmla="*/ 345 h 778"/>
                    <a:gd name="T34" fmla="*/ 1425 w 1455"/>
                    <a:gd name="T35" fmla="*/ 390 h 778"/>
                    <a:gd name="T36" fmla="*/ 1455 w 1455"/>
                    <a:gd name="T37" fmla="*/ 435 h 77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455"/>
                    <a:gd name="T58" fmla="*/ 0 h 778"/>
                    <a:gd name="T59" fmla="*/ 1455 w 1455"/>
                    <a:gd name="T60" fmla="*/ 778 h 77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455" h="778">
                      <a:moveTo>
                        <a:pt x="0" y="105"/>
                      </a:moveTo>
                      <a:cubicBezTo>
                        <a:pt x="25" y="90"/>
                        <a:pt x="48" y="71"/>
                        <a:pt x="75" y="60"/>
                      </a:cubicBezTo>
                      <a:cubicBezTo>
                        <a:pt x="150" y="30"/>
                        <a:pt x="238" y="26"/>
                        <a:pt x="315" y="0"/>
                      </a:cubicBezTo>
                      <a:cubicBezTo>
                        <a:pt x="340" y="5"/>
                        <a:pt x="368" y="1"/>
                        <a:pt x="390" y="15"/>
                      </a:cubicBezTo>
                      <a:cubicBezTo>
                        <a:pt x="411" y="28"/>
                        <a:pt x="418" y="56"/>
                        <a:pt x="435" y="75"/>
                      </a:cubicBezTo>
                      <a:cubicBezTo>
                        <a:pt x="502" y="149"/>
                        <a:pt x="540" y="165"/>
                        <a:pt x="570" y="255"/>
                      </a:cubicBezTo>
                      <a:cubicBezTo>
                        <a:pt x="575" y="355"/>
                        <a:pt x="521" y="478"/>
                        <a:pt x="585" y="555"/>
                      </a:cubicBezTo>
                      <a:cubicBezTo>
                        <a:pt x="772" y="778"/>
                        <a:pt x="820" y="504"/>
                        <a:pt x="840" y="435"/>
                      </a:cubicBezTo>
                      <a:cubicBezTo>
                        <a:pt x="844" y="420"/>
                        <a:pt x="850" y="405"/>
                        <a:pt x="855" y="390"/>
                      </a:cubicBezTo>
                      <a:cubicBezTo>
                        <a:pt x="867" y="236"/>
                        <a:pt x="836" y="193"/>
                        <a:pt x="945" y="120"/>
                      </a:cubicBezTo>
                      <a:cubicBezTo>
                        <a:pt x="1020" y="125"/>
                        <a:pt x="1127" y="73"/>
                        <a:pt x="1170" y="135"/>
                      </a:cubicBezTo>
                      <a:cubicBezTo>
                        <a:pt x="1225" y="213"/>
                        <a:pt x="1155" y="325"/>
                        <a:pt x="1155" y="420"/>
                      </a:cubicBezTo>
                      <a:cubicBezTo>
                        <a:pt x="1155" y="465"/>
                        <a:pt x="1165" y="510"/>
                        <a:pt x="1170" y="555"/>
                      </a:cubicBezTo>
                      <a:cubicBezTo>
                        <a:pt x="1190" y="550"/>
                        <a:pt x="1213" y="551"/>
                        <a:pt x="1230" y="540"/>
                      </a:cubicBezTo>
                      <a:cubicBezTo>
                        <a:pt x="1245" y="530"/>
                        <a:pt x="1248" y="509"/>
                        <a:pt x="1260" y="495"/>
                      </a:cubicBezTo>
                      <a:cubicBezTo>
                        <a:pt x="1274" y="479"/>
                        <a:pt x="1292" y="467"/>
                        <a:pt x="1305" y="450"/>
                      </a:cubicBezTo>
                      <a:cubicBezTo>
                        <a:pt x="1389" y="342"/>
                        <a:pt x="1324" y="374"/>
                        <a:pt x="1410" y="345"/>
                      </a:cubicBezTo>
                      <a:cubicBezTo>
                        <a:pt x="1415" y="360"/>
                        <a:pt x="1418" y="376"/>
                        <a:pt x="1425" y="390"/>
                      </a:cubicBezTo>
                      <a:cubicBezTo>
                        <a:pt x="1433" y="406"/>
                        <a:pt x="1455" y="435"/>
                        <a:pt x="1455" y="435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" name="Freeform 132"/>
                <p:cNvSpPr>
                  <a:spLocks/>
                </p:cNvSpPr>
                <p:nvPr/>
              </p:nvSpPr>
              <p:spPr bwMode="auto">
                <a:xfrm rot="3312949">
                  <a:off x="3222" y="3284"/>
                  <a:ext cx="1594" cy="910"/>
                </a:xfrm>
                <a:custGeom>
                  <a:avLst/>
                  <a:gdLst>
                    <a:gd name="T0" fmla="*/ 0 w 1594"/>
                    <a:gd name="T1" fmla="*/ 615 h 910"/>
                    <a:gd name="T2" fmla="*/ 60 w 1594"/>
                    <a:gd name="T3" fmla="*/ 570 h 910"/>
                    <a:gd name="T4" fmla="*/ 75 w 1594"/>
                    <a:gd name="T5" fmla="*/ 525 h 910"/>
                    <a:gd name="T6" fmla="*/ 165 w 1594"/>
                    <a:gd name="T7" fmla="*/ 390 h 910"/>
                    <a:gd name="T8" fmla="*/ 180 w 1594"/>
                    <a:gd name="T9" fmla="*/ 345 h 910"/>
                    <a:gd name="T10" fmla="*/ 255 w 1594"/>
                    <a:gd name="T11" fmla="*/ 210 h 910"/>
                    <a:gd name="T12" fmla="*/ 450 w 1594"/>
                    <a:gd name="T13" fmla="*/ 0 h 910"/>
                    <a:gd name="T14" fmla="*/ 495 w 1594"/>
                    <a:gd name="T15" fmla="*/ 15 h 910"/>
                    <a:gd name="T16" fmla="*/ 600 w 1594"/>
                    <a:gd name="T17" fmla="*/ 180 h 910"/>
                    <a:gd name="T18" fmla="*/ 615 w 1594"/>
                    <a:gd name="T19" fmla="*/ 225 h 910"/>
                    <a:gd name="T20" fmla="*/ 660 w 1594"/>
                    <a:gd name="T21" fmla="*/ 240 h 910"/>
                    <a:gd name="T22" fmla="*/ 705 w 1594"/>
                    <a:gd name="T23" fmla="*/ 270 h 910"/>
                    <a:gd name="T24" fmla="*/ 750 w 1594"/>
                    <a:gd name="T25" fmla="*/ 375 h 910"/>
                    <a:gd name="T26" fmla="*/ 810 w 1594"/>
                    <a:gd name="T27" fmla="*/ 465 h 910"/>
                    <a:gd name="T28" fmla="*/ 885 w 1594"/>
                    <a:gd name="T29" fmla="*/ 600 h 910"/>
                    <a:gd name="T30" fmla="*/ 1020 w 1594"/>
                    <a:gd name="T31" fmla="*/ 570 h 910"/>
                    <a:gd name="T32" fmla="*/ 1050 w 1594"/>
                    <a:gd name="T33" fmla="*/ 525 h 910"/>
                    <a:gd name="T34" fmla="*/ 1095 w 1594"/>
                    <a:gd name="T35" fmla="*/ 495 h 910"/>
                    <a:gd name="T36" fmla="*/ 1155 w 1594"/>
                    <a:gd name="T37" fmla="*/ 405 h 910"/>
                    <a:gd name="T38" fmla="*/ 1170 w 1594"/>
                    <a:gd name="T39" fmla="*/ 360 h 910"/>
                    <a:gd name="T40" fmla="*/ 1260 w 1594"/>
                    <a:gd name="T41" fmla="*/ 285 h 910"/>
                    <a:gd name="T42" fmla="*/ 1425 w 1594"/>
                    <a:gd name="T43" fmla="*/ 240 h 910"/>
                    <a:gd name="T44" fmla="*/ 1545 w 1594"/>
                    <a:gd name="T45" fmla="*/ 345 h 910"/>
                    <a:gd name="T46" fmla="*/ 1560 w 1594"/>
                    <a:gd name="T47" fmla="*/ 765 h 910"/>
                    <a:gd name="T48" fmla="*/ 1545 w 1594"/>
                    <a:gd name="T49" fmla="*/ 810 h 910"/>
                    <a:gd name="T50" fmla="*/ 1500 w 1594"/>
                    <a:gd name="T51" fmla="*/ 825 h 910"/>
                    <a:gd name="T52" fmla="*/ 1200 w 1594"/>
                    <a:gd name="T53" fmla="*/ 750 h 910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594"/>
                    <a:gd name="T82" fmla="*/ 0 h 910"/>
                    <a:gd name="T83" fmla="*/ 1594 w 1594"/>
                    <a:gd name="T84" fmla="*/ 910 h 910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594" h="910">
                      <a:moveTo>
                        <a:pt x="0" y="615"/>
                      </a:moveTo>
                      <a:cubicBezTo>
                        <a:pt x="20" y="600"/>
                        <a:pt x="44" y="589"/>
                        <a:pt x="60" y="570"/>
                      </a:cubicBezTo>
                      <a:cubicBezTo>
                        <a:pt x="70" y="558"/>
                        <a:pt x="67" y="539"/>
                        <a:pt x="75" y="525"/>
                      </a:cubicBezTo>
                      <a:cubicBezTo>
                        <a:pt x="101" y="478"/>
                        <a:pt x="135" y="435"/>
                        <a:pt x="165" y="390"/>
                      </a:cubicBezTo>
                      <a:cubicBezTo>
                        <a:pt x="174" y="377"/>
                        <a:pt x="173" y="359"/>
                        <a:pt x="180" y="345"/>
                      </a:cubicBezTo>
                      <a:cubicBezTo>
                        <a:pt x="203" y="299"/>
                        <a:pt x="229" y="255"/>
                        <a:pt x="255" y="210"/>
                      </a:cubicBezTo>
                      <a:cubicBezTo>
                        <a:pt x="305" y="123"/>
                        <a:pt x="348" y="34"/>
                        <a:pt x="450" y="0"/>
                      </a:cubicBezTo>
                      <a:cubicBezTo>
                        <a:pt x="465" y="5"/>
                        <a:pt x="483" y="5"/>
                        <a:pt x="495" y="15"/>
                      </a:cubicBezTo>
                      <a:cubicBezTo>
                        <a:pt x="537" y="50"/>
                        <a:pt x="579" y="130"/>
                        <a:pt x="600" y="180"/>
                      </a:cubicBezTo>
                      <a:cubicBezTo>
                        <a:pt x="606" y="195"/>
                        <a:pt x="604" y="214"/>
                        <a:pt x="615" y="225"/>
                      </a:cubicBezTo>
                      <a:cubicBezTo>
                        <a:pt x="626" y="236"/>
                        <a:pt x="646" y="233"/>
                        <a:pt x="660" y="240"/>
                      </a:cubicBezTo>
                      <a:cubicBezTo>
                        <a:pt x="676" y="248"/>
                        <a:pt x="690" y="260"/>
                        <a:pt x="705" y="270"/>
                      </a:cubicBezTo>
                      <a:cubicBezTo>
                        <a:pt x="814" y="434"/>
                        <a:pt x="653" y="181"/>
                        <a:pt x="750" y="375"/>
                      </a:cubicBezTo>
                      <a:cubicBezTo>
                        <a:pt x="766" y="407"/>
                        <a:pt x="799" y="431"/>
                        <a:pt x="810" y="465"/>
                      </a:cubicBezTo>
                      <a:cubicBezTo>
                        <a:pt x="833" y="535"/>
                        <a:pt x="819" y="556"/>
                        <a:pt x="885" y="600"/>
                      </a:cubicBezTo>
                      <a:cubicBezTo>
                        <a:pt x="886" y="600"/>
                        <a:pt x="1001" y="586"/>
                        <a:pt x="1020" y="570"/>
                      </a:cubicBezTo>
                      <a:cubicBezTo>
                        <a:pt x="1034" y="559"/>
                        <a:pt x="1037" y="538"/>
                        <a:pt x="1050" y="525"/>
                      </a:cubicBezTo>
                      <a:cubicBezTo>
                        <a:pt x="1063" y="512"/>
                        <a:pt x="1080" y="505"/>
                        <a:pt x="1095" y="495"/>
                      </a:cubicBezTo>
                      <a:cubicBezTo>
                        <a:pt x="1115" y="465"/>
                        <a:pt x="1135" y="435"/>
                        <a:pt x="1155" y="405"/>
                      </a:cubicBezTo>
                      <a:cubicBezTo>
                        <a:pt x="1164" y="392"/>
                        <a:pt x="1161" y="373"/>
                        <a:pt x="1170" y="360"/>
                      </a:cubicBezTo>
                      <a:cubicBezTo>
                        <a:pt x="1193" y="325"/>
                        <a:pt x="1227" y="307"/>
                        <a:pt x="1260" y="285"/>
                      </a:cubicBezTo>
                      <a:cubicBezTo>
                        <a:pt x="1315" y="203"/>
                        <a:pt x="1326" y="224"/>
                        <a:pt x="1425" y="240"/>
                      </a:cubicBezTo>
                      <a:cubicBezTo>
                        <a:pt x="1474" y="273"/>
                        <a:pt x="1496" y="312"/>
                        <a:pt x="1545" y="345"/>
                      </a:cubicBezTo>
                      <a:cubicBezTo>
                        <a:pt x="1594" y="493"/>
                        <a:pt x="1576" y="586"/>
                        <a:pt x="1560" y="765"/>
                      </a:cubicBezTo>
                      <a:cubicBezTo>
                        <a:pt x="1559" y="781"/>
                        <a:pt x="1556" y="799"/>
                        <a:pt x="1545" y="810"/>
                      </a:cubicBezTo>
                      <a:cubicBezTo>
                        <a:pt x="1534" y="821"/>
                        <a:pt x="1515" y="820"/>
                        <a:pt x="1500" y="825"/>
                      </a:cubicBezTo>
                      <a:cubicBezTo>
                        <a:pt x="1180" y="809"/>
                        <a:pt x="1200" y="910"/>
                        <a:pt x="1200" y="750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" name="Freeform 131"/>
                <p:cNvSpPr>
                  <a:spLocks/>
                </p:cNvSpPr>
                <p:nvPr/>
              </p:nvSpPr>
              <p:spPr bwMode="auto">
                <a:xfrm>
                  <a:off x="3513" y="3603"/>
                  <a:ext cx="843" cy="597"/>
                </a:xfrm>
                <a:custGeom>
                  <a:avLst/>
                  <a:gdLst>
                    <a:gd name="T0" fmla="*/ 0 w 843"/>
                    <a:gd name="T1" fmla="*/ 597 h 597"/>
                    <a:gd name="T2" fmla="*/ 90 w 843"/>
                    <a:gd name="T3" fmla="*/ 447 h 597"/>
                    <a:gd name="T4" fmla="*/ 180 w 843"/>
                    <a:gd name="T5" fmla="*/ 327 h 597"/>
                    <a:gd name="T6" fmla="*/ 315 w 843"/>
                    <a:gd name="T7" fmla="*/ 342 h 597"/>
                    <a:gd name="T8" fmla="*/ 405 w 843"/>
                    <a:gd name="T9" fmla="*/ 477 h 597"/>
                    <a:gd name="T10" fmla="*/ 480 w 843"/>
                    <a:gd name="T11" fmla="*/ 552 h 597"/>
                    <a:gd name="T12" fmla="*/ 570 w 843"/>
                    <a:gd name="T13" fmla="*/ 537 h 597"/>
                    <a:gd name="T14" fmla="*/ 585 w 843"/>
                    <a:gd name="T15" fmla="*/ 492 h 597"/>
                    <a:gd name="T16" fmla="*/ 495 w 843"/>
                    <a:gd name="T17" fmla="*/ 267 h 597"/>
                    <a:gd name="T18" fmla="*/ 90 w 843"/>
                    <a:gd name="T19" fmla="*/ 252 h 597"/>
                    <a:gd name="T20" fmla="*/ 30 w 843"/>
                    <a:gd name="T21" fmla="*/ 87 h 597"/>
                    <a:gd name="T22" fmla="*/ 765 w 843"/>
                    <a:gd name="T23" fmla="*/ 87 h 597"/>
                    <a:gd name="T24" fmla="*/ 825 w 843"/>
                    <a:gd name="T25" fmla="*/ 102 h 597"/>
                    <a:gd name="T26" fmla="*/ 825 w 843"/>
                    <a:gd name="T27" fmla="*/ 282 h 59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43"/>
                    <a:gd name="T43" fmla="*/ 0 h 597"/>
                    <a:gd name="T44" fmla="*/ 843 w 843"/>
                    <a:gd name="T45" fmla="*/ 597 h 59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43" h="597">
                      <a:moveTo>
                        <a:pt x="0" y="597"/>
                      </a:moveTo>
                      <a:cubicBezTo>
                        <a:pt x="19" y="520"/>
                        <a:pt x="22" y="492"/>
                        <a:pt x="90" y="447"/>
                      </a:cubicBezTo>
                      <a:cubicBezTo>
                        <a:pt x="110" y="388"/>
                        <a:pt x="128" y="362"/>
                        <a:pt x="180" y="327"/>
                      </a:cubicBezTo>
                      <a:cubicBezTo>
                        <a:pt x="225" y="332"/>
                        <a:pt x="272" y="328"/>
                        <a:pt x="315" y="342"/>
                      </a:cubicBezTo>
                      <a:cubicBezTo>
                        <a:pt x="367" y="359"/>
                        <a:pt x="385" y="436"/>
                        <a:pt x="405" y="477"/>
                      </a:cubicBezTo>
                      <a:cubicBezTo>
                        <a:pt x="430" y="527"/>
                        <a:pt x="435" y="522"/>
                        <a:pt x="480" y="552"/>
                      </a:cubicBezTo>
                      <a:cubicBezTo>
                        <a:pt x="510" y="547"/>
                        <a:pt x="544" y="552"/>
                        <a:pt x="570" y="537"/>
                      </a:cubicBezTo>
                      <a:cubicBezTo>
                        <a:pt x="584" y="529"/>
                        <a:pt x="585" y="508"/>
                        <a:pt x="585" y="492"/>
                      </a:cubicBezTo>
                      <a:cubicBezTo>
                        <a:pt x="585" y="381"/>
                        <a:pt x="598" y="301"/>
                        <a:pt x="495" y="267"/>
                      </a:cubicBezTo>
                      <a:cubicBezTo>
                        <a:pt x="343" y="305"/>
                        <a:pt x="341" y="312"/>
                        <a:pt x="90" y="252"/>
                      </a:cubicBezTo>
                      <a:cubicBezTo>
                        <a:pt x="71" y="247"/>
                        <a:pt x="38" y="111"/>
                        <a:pt x="30" y="87"/>
                      </a:cubicBezTo>
                      <a:cubicBezTo>
                        <a:pt x="291" y="0"/>
                        <a:pt x="94" y="60"/>
                        <a:pt x="765" y="87"/>
                      </a:cubicBezTo>
                      <a:cubicBezTo>
                        <a:pt x="786" y="88"/>
                        <a:pt x="819" y="82"/>
                        <a:pt x="825" y="102"/>
                      </a:cubicBezTo>
                      <a:cubicBezTo>
                        <a:pt x="843" y="159"/>
                        <a:pt x="825" y="222"/>
                        <a:pt x="825" y="28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6" name="Freeform 130"/>
                <p:cNvSpPr>
                  <a:spLocks/>
                </p:cNvSpPr>
                <p:nvPr/>
              </p:nvSpPr>
              <p:spPr bwMode="auto">
                <a:xfrm>
                  <a:off x="3123" y="3409"/>
                  <a:ext cx="730" cy="1031"/>
                </a:xfrm>
                <a:custGeom>
                  <a:avLst/>
                  <a:gdLst>
                    <a:gd name="T0" fmla="*/ 645 w 730"/>
                    <a:gd name="T1" fmla="*/ 1031 h 1031"/>
                    <a:gd name="T2" fmla="*/ 540 w 730"/>
                    <a:gd name="T3" fmla="*/ 866 h 1031"/>
                    <a:gd name="T4" fmla="*/ 420 w 730"/>
                    <a:gd name="T5" fmla="*/ 881 h 1031"/>
                    <a:gd name="T6" fmla="*/ 375 w 730"/>
                    <a:gd name="T7" fmla="*/ 896 h 1031"/>
                    <a:gd name="T8" fmla="*/ 330 w 730"/>
                    <a:gd name="T9" fmla="*/ 866 h 1031"/>
                    <a:gd name="T10" fmla="*/ 285 w 730"/>
                    <a:gd name="T11" fmla="*/ 746 h 1031"/>
                    <a:gd name="T12" fmla="*/ 255 w 730"/>
                    <a:gd name="T13" fmla="*/ 656 h 1031"/>
                    <a:gd name="T14" fmla="*/ 270 w 730"/>
                    <a:gd name="T15" fmla="*/ 566 h 1031"/>
                    <a:gd name="T16" fmla="*/ 420 w 730"/>
                    <a:gd name="T17" fmla="*/ 581 h 1031"/>
                    <a:gd name="T18" fmla="*/ 630 w 730"/>
                    <a:gd name="T19" fmla="*/ 656 h 1031"/>
                    <a:gd name="T20" fmla="*/ 660 w 730"/>
                    <a:gd name="T21" fmla="*/ 461 h 1031"/>
                    <a:gd name="T22" fmla="*/ 645 w 730"/>
                    <a:gd name="T23" fmla="*/ 416 h 1031"/>
                    <a:gd name="T24" fmla="*/ 540 w 730"/>
                    <a:gd name="T25" fmla="*/ 386 h 1031"/>
                    <a:gd name="T26" fmla="*/ 315 w 730"/>
                    <a:gd name="T27" fmla="*/ 371 h 1031"/>
                    <a:gd name="T28" fmla="*/ 75 w 730"/>
                    <a:gd name="T29" fmla="*/ 311 h 1031"/>
                    <a:gd name="T30" fmla="*/ 0 w 730"/>
                    <a:gd name="T31" fmla="*/ 176 h 1031"/>
                    <a:gd name="T32" fmla="*/ 90 w 730"/>
                    <a:gd name="T33" fmla="*/ 101 h 1031"/>
                    <a:gd name="T34" fmla="*/ 135 w 730"/>
                    <a:gd name="T35" fmla="*/ 86 h 1031"/>
                    <a:gd name="T36" fmla="*/ 555 w 730"/>
                    <a:gd name="T37" fmla="*/ 26 h 10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30"/>
                    <a:gd name="T58" fmla="*/ 0 h 1031"/>
                    <a:gd name="T59" fmla="*/ 730 w 730"/>
                    <a:gd name="T60" fmla="*/ 1031 h 103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30" h="1031">
                      <a:moveTo>
                        <a:pt x="645" y="1031"/>
                      </a:moveTo>
                      <a:cubicBezTo>
                        <a:pt x="627" y="921"/>
                        <a:pt x="628" y="925"/>
                        <a:pt x="540" y="866"/>
                      </a:cubicBezTo>
                      <a:cubicBezTo>
                        <a:pt x="500" y="871"/>
                        <a:pt x="460" y="874"/>
                        <a:pt x="420" y="881"/>
                      </a:cubicBezTo>
                      <a:cubicBezTo>
                        <a:pt x="404" y="884"/>
                        <a:pt x="391" y="899"/>
                        <a:pt x="375" y="896"/>
                      </a:cubicBezTo>
                      <a:cubicBezTo>
                        <a:pt x="357" y="893"/>
                        <a:pt x="345" y="876"/>
                        <a:pt x="330" y="866"/>
                      </a:cubicBezTo>
                      <a:cubicBezTo>
                        <a:pt x="280" y="765"/>
                        <a:pt x="316" y="848"/>
                        <a:pt x="285" y="746"/>
                      </a:cubicBezTo>
                      <a:cubicBezTo>
                        <a:pt x="276" y="716"/>
                        <a:pt x="255" y="656"/>
                        <a:pt x="255" y="656"/>
                      </a:cubicBezTo>
                      <a:cubicBezTo>
                        <a:pt x="260" y="626"/>
                        <a:pt x="242" y="579"/>
                        <a:pt x="270" y="566"/>
                      </a:cubicBezTo>
                      <a:cubicBezTo>
                        <a:pt x="316" y="545"/>
                        <a:pt x="370" y="573"/>
                        <a:pt x="420" y="581"/>
                      </a:cubicBezTo>
                      <a:cubicBezTo>
                        <a:pt x="494" y="592"/>
                        <a:pt x="560" y="633"/>
                        <a:pt x="630" y="656"/>
                      </a:cubicBezTo>
                      <a:cubicBezTo>
                        <a:pt x="730" y="623"/>
                        <a:pt x="686" y="654"/>
                        <a:pt x="660" y="461"/>
                      </a:cubicBezTo>
                      <a:cubicBezTo>
                        <a:pt x="658" y="445"/>
                        <a:pt x="656" y="427"/>
                        <a:pt x="645" y="416"/>
                      </a:cubicBezTo>
                      <a:cubicBezTo>
                        <a:pt x="638" y="409"/>
                        <a:pt x="540" y="386"/>
                        <a:pt x="540" y="386"/>
                      </a:cubicBezTo>
                      <a:cubicBezTo>
                        <a:pt x="465" y="378"/>
                        <a:pt x="390" y="376"/>
                        <a:pt x="315" y="371"/>
                      </a:cubicBezTo>
                      <a:cubicBezTo>
                        <a:pt x="233" y="344"/>
                        <a:pt x="154" y="350"/>
                        <a:pt x="75" y="311"/>
                      </a:cubicBezTo>
                      <a:cubicBezTo>
                        <a:pt x="6" y="208"/>
                        <a:pt x="26" y="255"/>
                        <a:pt x="0" y="176"/>
                      </a:cubicBezTo>
                      <a:cubicBezTo>
                        <a:pt x="32" y="154"/>
                        <a:pt x="58" y="123"/>
                        <a:pt x="90" y="101"/>
                      </a:cubicBezTo>
                      <a:cubicBezTo>
                        <a:pt x="103" y="92"/>
                        <a:pt x="121" y="93"/>
                        <a:pt x="135" y="86"/>
                      </a:cubicBezTo>
                      <a:cubicBezTo>
                        <a:pt x="307" y="0"/>
                        <a:pt x="339" y="26"/>
                        <a:pt x="555" y="26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49" name="Freeform 127"/>
            <p:cNvSpPr>
              <a:spLocks/>
            </p:cNvSpPr>
            <p:nvPr/>
          </p:nvSpPr>
          <p:spPr bwMode="auto">
            <a:xfrm rot="-2169012">
              <a:off x="2816" y="2203"/>
              <a:ext cx="1594" cy="910"/>
            </a:xfrm>
            <a:custGeom>
              <a:avLst/>
              <a:gdLst>
                <a:gd name="T0" fmla="*/ 0 w 1594"/>
                <a:gd name="T1" fmla="*/ 615 h 910"/>
                <a:gd name="T2" fmla="*/ 60 w 1594"/>
                <a:gd name="T3" fmla="*/ 570 h 910"/>
                <a:gd name="T4" fmla="*/ 75 w 1594"/>
                <a:gd name="T5" fmla="*/ 525 h 910"/>
                <a:gd name="T6" fmla="*/ 165 w 1594"/>
                <a:gd name="T7" fmla="*/ 390 h 910"/>
                <a:gd name="T8" fmla="*/ 180 w 1594"/>
                <a:gd name="T9" fmla="*/ 345 h 910"/>
                <a:gd name="T10" fmla="*/ 255 w 1594"/>
                <a:gd name="T11" fmla="*/ 210 h 910"/>
                <a:gd name="T12" fmla="*/ 450 w 1594"/>
                <a:gd name="T13" fmla="*/ 0 h 910"/>
                <a:gd name="T14" fmla="*/ 495 w 1594"/>
                <a:gd name="T15" fmla="*/ 15 h 910"/>
                <a:gd name="T16" fmla="*/ 600 w 1594"/>
                <a:gd name="T17" fmla="*/ 180 h 910"/>
                <a:gd name="T18" fmla="*/ 615 w 1594"/>
                <a:gd name="T19" fmla="*/ 225 h 910"/>
                <a:gd name="T20" fmla="*/ 660 w 1594"/>
                <a:gd name="T21" fmla="*/ 240 h 910"/>
                <a:gd name="T22" fmla="*/ 705 w 1594"/>
                <a:gd name="T23" fmla="*/ 270 h 910"/>
                <a:gd name="T24" fmla="*/ 750 w 1594"/>
                <a:gd name="T25" fmla="*/ 375 h 910"/>
                <a:gd name="T26" fmla="*/ 810 w 1594"/>
                <a:gd name="T27" fmla="*/ 465 h 910"/>
                <a:gd name="T28" fmla="*/ 885 w 1594"/>
                <a:gd name="T29" fmla="*/ 600 h 910"/>
                <a:gd name="T30" fmla="*/ 1020 w 1594"/>
                <a:gd name="T31" fmla="*/ 570 h 910"/>
                <a:gd name="T32" fmla="*/ 1050 w 1594"/>
                <a:gd name="T33" fmla="*/ 525 h 910"/>
                <a:gd name="T34" fmla="*/ 1095 w 1594"/>
                <a:gd name="T35" fmla="*/ 495 h 910"/>
                <a:gd name="T36" fmla="*/ 1155 w 1594"/>
                <a:gd name="T37" fmla="*/ 405 h 910"/>
                <a:gd name="T38" fmla="*/ 1170 w 1594"/>
                <a:gd name="T39" fmla="*/ 360 h 910"/>
                <a:gd name="T40" fmla="*/ 1260 w 1594"/>
                <a:gd name="T41" fmla="*/ 285 h 910"/>
                <a:gd name="T42" fmla="*/ 1425 w 1594"/>
                <a:gd name="T43" fmla="*/ 240 h 910"/>
                <a:gd name="T44" fmla="*/ 1545 w 1594"/>
                <a:gd name="T45" fmla="*/ 345 h 910"/>
                <a:gd name="T46" fmla="*/ 1560 w 1594"/>
                <a:gd name="T47" fmla="*/ 765 h 910"/>
                <a:gd name="T48" fmla="*/ 1545 w 1594"/>
                <a:gd name="T49" fmla="*/ 810 h 910"/>
                <a:gd name="T50" fmla="*/ 1500 w 1594"/>
                <a:gd name="T51" fmla="*/ 825 h 910"/>
                <a:gd name="T52" fmla="*/ 1200 w 1594"/>
                <a:gd name="T53" fmla="*/ 750 h 91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94"/>
                <a:gd name="T82" fmla="*/ 0 h 910"/>
                <a:gd name="T83" fmla="*/ 1594 w 1594"/>
                <a:gd name="T84" fmla="*/ 910 h 91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94" h="910">
                  <a:moveTo>
                    <a:pt x="0" y="615"/>
                  </a:moveTo>
                  <a:cubicBezTo>
                    <a:pt x="20" y="600"/>
                    <a:pt x="44" y="589"/>
                    <a:pt x="60" y="570"/>
                  </a:cubicBezTo>
                  <a:cubicBezTo>
                    <a:pt x="70" y="558"/>
                    <a:pt x="67" y="539"/>
                    <a:pt x="75" y="525"/>
                  </a:cubicBezTo>
                  <a:cubicBezTo>
                    <a:pt x="101" y="478"/>
                    <a:pt x="135" y="435"/>
                    <a:pt x="165" y="390"/>
                  </a:cubicBezTo>
                  <a:cubicBezTo>
                    <a:pt x="174" y="377"/>
                    <a:pt x="173" y="359"/>
                    <a:pt x="180" y="345"/>
                  </a:cubicBezTo>
                  <a:cubicBezTo>
                    <a:pt x="203" y="299"/>
                    <a:pt x="229" y="255"/>
                    <a:pt x="255" y="210"/>
                  </a:cubicBezTo>
                  <a:cubicBezTo>
                    <a:pt x="305" y="123"/>
                    <a:pt x="348" y="34"/>
                    <a:pt x="450" y="0"/>
                  </a:cubicBezTo>
                  <a:cubicBezTo>
                    <a:pt x="465" y="5"/>
                    <a:pt x="483" y="5"/>
                    <a:pt x="495" y="15"/>
                  </a:cubicBezTo>
                  <a:cubicBezTo>
                    <a:pt x="537" y="50"/>
                    <a:pt x="579" y="130"/>
                    <a:pt x="600" y="180"/>
                  </a:cubicBezTo>
                  <a:cubicBezTo>
                    <a:pt x="606" y="195"/>
                    <a:pt x="604" y="214"/>
                    <a:pt x="615" y="225"/>
                  </a:cubicBezTo>
                  <a:cubicBezTo>
                    <a:pt x="626" y="236"/>
                    <a:pt x="646" y="233"/>
                    <a:pt x="660" y="240"/>
                  </a:cubicBezTo>
                  <a:cubicBezTo>
                    <a:pt x="676" y="248"/>
                    <a:pt x="690" y="260"/>
                    <a:pt x="705" y="270"/>
                  </a:cubicBezTo>
                  <a:cubicBezTo>
                    <a:pt x="814" y="434"/>
                    <a:pt x="653" y="181"/>
                    <a:pt x="750" y="375"/>
                  </a:cubicBezTo>
                  <a:cubicBezTo>
                    <a:pt x="766" y="407"/>
                    <a:pt x="799" y="431"/>
                    <a:pt x="810" y="465"/>
                  </a:cubicBezTo>
                  <a:cubicBezTo>
                    <a:pt x="833" y="535"/>
                    <a:pt x="819" y="556"/>
                    <a:pt x="885" y="600"/>
                  </a:cubicBezTo>
                  <a:cubicBezTo>
                    <a:pt x="886" y="600"/>
                    <a:pt x="1001" y="586"/>
                    <a:pt x="1020" y="570"/>
                  </a:cubicBezTo>
                  <a:cubicBezTo>
                    <a:pt x="1034" y="559"/>
                    <a:pt x="1037" y="538"/>
                    <a:pt x="1050" y="525"/>
                  </a:cubicBezTo>
                  <a:cubicBezTo>
                    <a:pt x="1063" y="512"/>
                    <a:pt x="1080" y="505"/>
                    <a:pt x="1095" y="495"/>
                  </a:cubicBezTo>
                  <a:cubicBezTo>
                    <a:pt x="1115" y="465"/>
                    <a:pt x="1135" y="435"/>
                    <a:pt x="1155" y="405"/>
                  </a:cubicBezTo>
                  <a:cubicBezTo>
                    <a:pt x="1164" y="392"/>
                    <a:pt x="1161" y="373"/>
                    <a:pt x="1170" y="360"/>
                  </a:cubicBezTo>
                  <a:cubicBezTo>
                    <a:pt x="1193" y="325"/>
                    <a:pt x="1227" y="307"/>
                    <a:pt x="1260" y="285"/>
                  </a:cubicBezTo>
                  <a:cubicBezTo>
                    <a:pt x="1315" y="203"/>
                    <a:pt x="1326" y="224"/>
                    <a:pt x="1425" y="240"/>
                  </a:cubicBezTo>
                  <a:cubicBezTo>
                    <a:pt x="1474" y="273"/>
                    <a:pt x="1496" y="312"/>
                    <a:pt x="1545" y="345"/>
                  </a:cubicBezTo>
                  <a:cubicBezTo>
                    <a:pt x="1594" y="493"/>
                    <a:pt x="1576" y="586"/>
                    <a:pt x="1560" y="765"/>
                  </a:cubicBezTo>
                  <a:cubicBezTo>
                    <a:pt x="1559" y="781"/>
                    <a:pt x="1556" y="799"/>
                    <a:pt x="1545" y="810"/>
                  </a:cubicBezTo>
                  <a:cubicBezTo>
                    <a:pt x="1534" y="821"/>
                    <a:pt x="1515" y="820"/>
                    <a:pt x="1500" y="825"/>
                  </a:cubicBezTo>
                  <a:cubicBezTo>
                    <a:pt x="1180" y="809"/>
                    <a:pt x="1200" y="910"/>
                    <a:pt x="1200" y="75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Oval 126"/>
            <p:cNvSpPr>
              <a:spLocks noChangeAspect="1" noChangeArrowheads="1"/>
            </p:cNvSpPr>
            <p:nvPr/>
          </p:nvSpPr>
          <p:spPr bwMode="auto">
            <a:xfrm rot="-2169012">
              <a:off x="3721" y="228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Freeform 125"/>
            <p:cNvSpPr>
              <a:spLocks/>
            </p:cNvSpPr>
            <p:nvPr/>
          </p:nvSpPr>
          <p:spPr bwMode="auto">
            <a:xfrm rot="-2169012">
              <a:off x="2583" y="2277"/>
              <a:ext cx="1455" cy="778"/>
            </a:xfrm>
            <a:custGeom>
              <a:avLst/>
              <a:gdLst>
                <a:gd name="T0" fmla="*/ 0 w 1455"/>
                <a:gd name="T1" fmla="*/ 105 h 778"/>
                <a:gd name="T2" fmla="*/ 75 w 1455"/>
                <a:gd name="T3" fmla="*/ 60 h 778"/>
                <a:gd name="T4" fmla="*/ 315 w 1455"/>
                <a:gd name="T5" fmla="*/ 0 h 778"/>
                <a:gd name="T6" fmla="*/ 390 w 1455"/>
                <a:gd name="T7" fmla="*/ 15 h 778"/>
                <a:gd name="T8" fmla="*/ 435 w 1455"/>
                <a:gd name="T9" fmla="*/ 75 h 778"/>
                <a:gd name="T10" fmla="*/ 570 w 1455"/>
                <a:gd name="T11" fmla="*/ 255 h 778"/>
                <a:gd name="T12" fmla="*/ 585 w 1455"/>
                <a:gd name="T13" fmla="*/ 555 h 778"/>
                <a:gd name="T14" fmla="*/ 840 w 1455"/>
                <a:gd name="T15" fmla="*/ 435 h 778"/>
                <a:gd name="T16" fmla="*/ 855 w 1455"/>
                <a:gd name="T17" fmla="*/ 390 h 778"/>
                <a:gd name="T18" fmla="*/ 945 w 1455"/>
                <a:gd name="T19" fmla="*/ 120 h 778"/>
                <a:gd name="T20" fmla="*/ 1170 w 1455"/>
                <a:gd name="T21" fmla="*/ 135 h 778"/>
                <a:gd name="T22" fmla="*/ 1155 w 1455"/>
                <a:gd name="T23" fmla="*/ 420 h 778"/>
                <a:gd name="T24" fmla="*/ 1170 w 1455"/>
                <a:gd name="T25" fmla="*/ 555 h 778"/>
                <a:gd name="T26" fmla="*/ 1230 w 1455"/>
                <a:gd name="T27" fmla="*/ 540 h 778"/>
                <a:gd name="T28" fmla="*/ 1260 w 1455"/>
                <a:gd name="T29" fmla="*/ 495 h 778"/>
                <a:gd name="T30" fmla="*/ 1305 w 1455"/>
                <a:gd name="T31" fmla="*/ 450 h 778"/>
                <a:gd name="T32" fmla="*/ 1410 w 1455"/>
                <a:gd name="T33" fmla="*/ 345 h 778"/>
                <a:gd name="T34" fmla="*/ 1425 w 1455"/>
                <a:gd name="T35" fmla="*/ 390 h 778"/>
                <a:gd name="T36" fmla="*/ 1455 w 1455"/>
                <a:gd name="T37" fmla="*/ 435 h 77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55"/>
                <a:gd name="T58" fmla="*/ 0 h 778"/>
                <a:gd name="T59" fmla="*/ 1455 w 1455"/>
                <a:gd name="T60" fmla="*/ 778 h 77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55" h="778">
                  <a:moveTo>
                    <a:pt x="0" y="105"/>
                  </a:moveTo>
                  <a:cubicBezTo>
                    <a:pt x="25" y="90"/>
                    <a:pt x="48" y="71"/>
                    <a:pt x="75" y="60"/>
                  </a:cubicBezTo>
                  <a:cubicBezTo>
                    <a:pt x="150" y="30"/>
                    <a:pt x="238" y="26"/>
                    <a:pt x="315" y="0"/>
                  </a:cubicBezTo>
                  <a:cubicBezTo>
                    <a:pt x="340" y="5"/>
                    <a:pt x="368" y="1"/>
                    <a:pt x="390" y="15"/>
                  </a:cubicBezTo>
                  <a:cubicBezTo>
                    <a:pt x="411" y="28"/>
                    <a:pt x="418" y="56"/>
                    <a:pt x="435" y="75"/>
                  </a:cubicBezTo>
                  <a:cubicBezTo>
                    <a:pt x="502" y="149"/>
                    <a:pt x="540" y="165"/>
                    <a:pt x="570" y="255"/>
                  </a:cubicBezTo>
                  <a:cubicBezTo>
                    <a:pt x="575" y="355"/>
                    <a:pt x="521" y="478"/>
                    <a:pt x="585" y="555"/>
                  </a:cubicBezTo>
                  <a:cubicBezTo>
                    <a:pt x="772" y="778"/>
                    <a:pt x="820" y="504"/>
                    <a:pt x="840" y="435"/>
                  </a:cubicBezTo>
                  <a:cubicBezTo>
                    <a:pt x="844" y="420"/>
                    <a:pt x="850" y="405"/>
                    <a:pt x="855" y="390"/>
                  </a:cubicBezTo>
                  <a:cubicBezTo>
                    <a:pt x="867" y="236"/>
                    <a:pt x="836" y="193"/>
                    <a:pt x="945" y="120"/>
                  </a:cubicBezTo>
                  <a:cubicBezTo>
                    <a:pt x="1020" y="125"/>
                    <a:pt x="1127" y="73"/>
                    <a:pt x="1170" y="135"/>
                  </a:cubicBezTo>
                  <a:cubicBezTo>
                    <a:pt x="1225" y="213"/>
                    <a:pt x="1155" y="325"/>
                    <a:pt x="1155" y="420"/>
                  </a:cubicBezTo>
                  <a:cubicBezTo>
                    <a:pt x="1155" y="465"/>
                    <a:pt x="1165" y="510"/>
                    <a:pt x="1170" y="555"/>
                  </a:cubicBezTo>
                  <a:cubicBezTo>
                    <a:pt x="1190" y="550"/>
                    <a:pt x="1213" y="551"/>
                    <a:pt x="1230" y="540"/>
                  </a:cubicBezTo>
                  <a:cubicBezTo>
                    <a:pt x="1245" y="530"/>
                    <a:pt x="1248" y="509"/>
                    <a:pt x="1260" y="495"/>
                  </a:cubicBezTo>
                  <a:cubicBezTo>
                    <a:pt x="1274" y="479"/>
                    <a:pt x="1292" y="467"/>
                    <a:pt x="1305" y="450"/>
                  </a:cubicBezTo>
                  <a:cubicBezTo>
                    <a:pt x="1389" y="342"/>
                    <a:pt x="1324" y="374"/>
                    <a:pt x="1410" y="345"/>
                  </a:cubicBezTo>
                  <a:cubicBezTo>
                    <a:pt x="1415" y="360"/>
                    <a:pt x="1418" y="376"/>
                    <a:pt x="1425" y="390"/>
                  </a:cubicBezTo>
                  <a:cubicBezTo>
                    <a:pt x="1433" y="406"/>
                    <a:pt x="1455" y="435"/>
                    <a:pt x="1455" y="435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124"/>
            <p:cNvSpPr>
              <a:spLocks/>
            </p:cNvSpPr>
            <p:nvPr/>
          </p:nvSpPr>
          <p:spPr bwMode="auto">
            <a:xfrm rot="1143937">
              <a:off x="2909" y="2468"/>
              <a:ext cx="1594" cy="910"/>
            </a:xfrm>
            <a:custGeom>
              <a:avLst/>
              <a:gdLst>
                <a:gd name="T0" fmla="*/ 0 w 1594"/>
                <a:gd name="T1" fmla="*/ 615 h 910"/>
                <a:gd name="T2" fmla="*/ 60 w 1594"/>
                <a:gd name="T3" fmla="*/ 570 h 910"/>
                <a:gd name="T4" fmla="*/ 75 w 1594"/>
                <a:gd name="T5" fmla="*/ 525 h 910"/>
                <a:gd name="T6" fmla="*/ 165 w 1594"/>
                <a:gd name="T7" fmla="*/ 390 h 910"/>
                <a:gd name="T8" fmla="*/ 180 w 1594"/>
                <a:gd name="T9" fmla="*/ 345 h 910"/>
                <a:gd name="T10" fmla="*/ 255 w 1594"/>
                <a:gd name="T11" fmla="*/ 210 h 910"/>
                <a:gd name="T12" fmla="*/ 450 w 1594"/>
                <a:gd name="T13" fmla="*/ 0 h 910"/>
                <a:gd name="T14" fmla="*/ 495 w 1594"/>
                <a:gd name="T15" fmla="*/ 15 h 910"/>
                <a:gd name="T16" fmla="*/ 600 w 1594"/>
                <a:gd name="T17" fmla="*/ 180 h 910"/>
                <a:gd name="T18" fmla="*/ 615 w 1594"/>
                <a:gd name="T19" fmla="*/ 225 h 910"/>
                <a:gd name="T20" fmla="*/ 660 w 1594"/>
                <a:gd name="T21" fmla="*/ 240 h 910"/>
                <a:gd name="T22" fmla="*/ 705 w 1594"/>
                <a:gd name="T23" fmla="*/ 270 h 910"/>
                <a:gd name="T24" fmla="*/ 750 w 1594"/>
                <a:gd name="T25" fmla="*/ 375 h 910"/>
                <a:gd name="T26" fmla="*/ 810 w 1594"/>
                <a:gd name="T27" fmla="*/ 465 h 910"/>
                <a:gd name="T28" fmla="*/ 885 w 1594"/>
                <a:gd name="T29" fmla="*/ 600 h 910"/>
                <a:gd name="T30" fmla="*/ 1020 w 1594"/>
                <a:gd name="T31" fmla="*/ 570 h 910"/>
                <a:gd name="T32" fmla="*/ 1050 w 1594"/>
                <a:gd name="T33" fmla="*/ 525 h 910"/>
                <a:gd name="T34" fmla="*/ 1095 w 1594"/>
                <a:gd name="T35" fmla="*/ 495 h 910"/>
                <a:gd name="T36" fmla="*/ 1155 w 1594"/>
                <a:gd name="T37" fmla="*/ 405 h 910"/>
                <a:gd name="T38" fmla="*/ 1170 w 1594"/>
                <a:gd name="T39" fmla="*/ 360 h 910"/>
                <a:gd name="T40" fmla="*/ 1260 w 1594"/>
                <a:gd name="T41" fmla="*/ 285 h 910"/>
                <a:gd name="T42" fmla="*/ 1425 w 1594"/>
                <a:gd name="T43" fmla="*/ 240 h 910"/>
                <a:gd name="T44" fmla="*/ 1545 w 1594"/>
                <a:gd name="T45" fmla="*/ 345 h 910"/>
                <a:gd name="T46" fmla="*/ 1560 w 1594"/>
                <a:gd name="T47" fmla="*/ 765 h 910"/>
                <a:gd name="T48" fmla="*/ 1545 w 1594"/>
                <a:gd name="T49" fmla="*/ 810 h 910"/>
                <a:gd name="T50" fmla="*/ 1500 w 1594"/>
                <a:gd name="T51" fmla="*/ 825 h 910"/>
                <a:gd name="T52" fmla="*/ 1200 w 1594"/>
                <a:gd name="T53" fmla="*/ 750 h 91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94"/>
                <a:gd name="T82" fmla="*/ 0 h 910"/>
                <a:gd name="T83" fmla="*/ 1594 w 1594"/>
                <a:gd name="T84" fmla="*/ 910 h 91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94" h="910">
                  <a:moveTo>
                    <a:pt x="0" y="615"/>
                  </a:moveTo>
                  <a:cubicBezTo>
                    <a:pt x="20" y="600"/>
                    <a:pt x="44" y="589"/>
                    <a:pt x="60" y="570"/>
                  </a:cubicBezTo>
                  <a:cubicBezTo>
                    <a:pt x="70" y="558"/>
                    <a:pt x="67" y="539"/>
                    <a:pt x="75" y="525"/>
                  </a:cubicBezTo>
                  <a:cubicBezTo>
                    <a:pt x="101" y="478"/>
                    <a:pt x="135" y="435"/>
                    <a:pt x="165" y="390"/>
                  </a:cubicBezTo>
                  <a:cubicBezTo>
                    <a:pt x="174" y="377"/>
                    <a:pt x="173" y="359"/>
                    <a:pt x="180" y="345"/>
                  </a:cubicBezTo>
                  <a:cubicBezTo>
                    <a:pt x="203" y="299"/>
                    <a:pt x="229" y="255"/>
                    <a:pt x="255" y="210"/>
                  </a:cubicBezTo>
                  <a:cubicBezTo>
                    <a:pt x="305" y="123"/>
                    <a:pt x="348" y="34"/>
                    <a:pt x="450" y="0"/>
                  </a:cubicBezTo>
                  <a:cubicBezTo>
                    <a:pt x="465" y="5"/>
                    <a:pt x="483" y="5"/>
                    <a:pt x="495" y="15"/>
                  </a:cubicBezTo>
                  <a:cubicBezTo>
                    <a:pt x="537" y="50"/>
                    <a:pt x="579" y="130"/>
                    <a:pt x="600" y="180"/>
                  </a:cubicBezTo>
                  <a:cubicBezTo>
                    <a:pt x="606" y="195"/>
                    <a:pt x="604" y="214"/>
                    <a:pt x="615" y="225"/>
                  </a:cubicBezTo>
                  <a:cubicBezTo>
                    <a:pt x="626" y="236"/>
                    <a:pt x="646" y="233"/>
                    <a:pt x="660" y="240"/>
                  </a:cubicBezTo>
                  <a:cubicBezTo>
                    <a:pt x="676" y="248"/>
                    <a:pt x="690" y="260"/>
                    <a:pt x="705" y="270"/>
                  </a:cubicBezTo>
                  <a:cubicBezTo>
                    <a:pt x="814" y="434"/>
                    <a:pt x="653" y="181"/>
                    <a:pt x="750" y="375"/>
                  </a:cubicBezTo>
                  <a:cubicBezTo>
                    <a:pt x="766" y="407"/>
                    <a:pt x="799" y="431"/>
                    <a:pt x="810" y="465"/>
                  </a:cubicBezTo>
                  <a:cubicBezTo>
                    <a:pt x="833" y="535"/>
                    <a:pt x="819" y="556"/>
                    <a:pt x="885" y="600"/>
                  </a:cubicBezTo>
                  <a:cubicBezTo>
                    <a:pt x="886" y="600"/>
                    <a:pt x="1001" y="586"/>
                    <a:pt x="1020" y="570"/>
                  </a:cubicBezTo>
                  <a:cubicBezTo>
                    <a:pt x="1034" y="559"/>
                    <a:pt x="1037" y="538"/>
                    <a:pt x="1050" y="525"/>
                  </a:cubicBezTo>
                  <a:cubicBezTo>
                    <a:pt x="1063" y="512"/>
                    <a:pt x="1080" y="505"/>
                    <a:pt x="1095" y="495"/>
                  </a:cubicBezTo>
                  <a:cubicBezTo>
                    <a:pt x="1115" y="465"/>
                    <a:pt x="1135" y="435"/>
                    <a:pt x="1155" y="405"/>
                  </a:cubicBezTo>
                  <a:cubicBezTo>
                    <a:pt x="1164" y="392"/>
                    <a:pt x="1161" y="373"/>
                    <a:pt x="1170" y="360"/>
                  </a:cubicBezTo>
                  <a:cubicBezTo>
                    <a:pt x="1193" y="325"/>
                    <a:pt x="1227" y="307"/>
                    <a:pt x="1260" y="285"/>
                  </a:cubicBezTo>
                  <a:cubicBezTo>
                    <a:pt x="1315" y="203"/>
                    <a:pt x="1326" y="224"/>
                    <a:pt x="1425" y="240"/>
                  </a:cubicBezTo>
                  <a:cubicBezTo>
                    <a:pt x="1474" y="273"/>
                    <a:pt x="1496" y="312"/>
                    <a:pt x="1545" y="345"/>
                  </a:cubicBezTo>
                  <a:cubicBezTo>
                    <a:pt x="1594" y="493"/>
                    <a:pt x="1576" y="586"/>
                    <a:pt x="1560" y="765"/>
                  </a:cubicBezTo>
                  <a:cubicBezTo>
                    <a:pt x="1559" y="781"/>
                    <a:pt x="1556" y="799"/>
                    <a:pt x="1545" y="810"/>
                  </a:cubicBezTo>
                  <a:cubicBezTo>
                    <a:pt x="1534" y="821"/>
                    <a:pt x="1515" y="820"/>
                    <a:pt x="1500" y="825"/>
                  </a:cubicBezTo>
                  <a:cubicBezTo>
                    <a:pt x="1180" y="809"/>
                    <a:pt x="1200" y="910"/>
                    <a:pt x="1200" y="75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123"/>
            <p:cNvSpPr>
              <a:spLocks/>
            </p:cNvSpPr>
            <p:nvPr/>
          </p:nvSpPr>
          <p:spPr bwMode="auto">
            <a:xfrm rot="-2169012">
              <a:off x="3312" y="2805"/>
              <a:ext cx="843" cy="597"/>
            </a:xfrm>
            <a:custGeom>
              <a:avLst/>
              <a:gdLst>
                <a:gd name="T0" fmla="*/ 0 w 843"/>
                <a:gd name="T1" fmla="*/ 597 h 597"/>
                <a:gd name="T2" fmla="*/ 90 w 843"/>
                <a:gd name="T3" fmla="*/ 447 h 597"/>
                <a:gd name="T4" fmla="*/ 180 w 843"/>
                <a:gd name="T5" fmla="*/ 327 h 597"/>
                <a:gd name="T6" fmla="*/ 315 w 843"/>
                <a:gd name="T7" fmla="*/ 342 h 597"/>
                <a:gd name="T8" fmla="*/ 405 w 843"/>
                <a:gd name="T9" fmla="*/ 477 h 597"/>
                <a:gd name="T10" fmla="*/ 480 w 843"/>
                <a:gd name="T11" fmla="*/ 552 h 597"/>
                <a:gd name="T12" fmla="*/ 570 w 843"/>
                <a:gd name="T13" fmla="*/ 537 h 597"/>
                <a:gd name="T14" fmla="*/ 585 w 843"/>
                <a:gd name="T15" fmla="*/ 492 h 597"/>
                <a:gd name="T16" fmla="*/ 495 w 843"/>
                <a:gd name="T17" fmla="*/ 267 h 597"/>
                <a:gd name="T18" fmla="*/ 90 w 843"/>
                <a:gd name="T19" fmla="*/ 252 h 597"/>
                <a:gd name="T20" fmla="*/ 30 w 843"/>
                <a:gd name="T21" fmla="*/ 87 h 597"/>
                <a:gd name="T22" fmla="*/ 765 w 843"/>
                <a:gd name="T23" fmla="*/ 87 h 597"/>
                <a:gd name="T24" fmla="*/ 825 w 843"/>
                <a:gd name="T25" fmla="*/ 102 h 597"/>
                <a:gd name="T26" fmla="*/ 825 w 843"/>
                <a:gd name="T27" fmla="*/ 282 h 59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43"/>
                <a:gd name="T43" fmla="*/ 0 h 597"/>
                <a:gd name="T44" fmla="*/ 843 w 843"/>
                <a:gd name="T45" fmla="*/ 597 h 59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43" h="597">
                  <a:moveTo>
                    <a:pt x="0" y="597"/>
                  </a:moveTo>
                  <a:cubicBezTo>
                    <a:pt x="19" y="520"/>
                    <a:pt x="22" y="492"/>
                    <a:pt x="90" y="447"/>
                  </a:cubicBezTo>
                  <a:cubicBezTo>
                    <a:pt x="110" y="388"/>
                    <a:pt x="128" y="362"/>
                    <a:pt x="180" y="327"/>
                  </a:cubicBezTo>
                  <a:cubicBezTo>
                    <a:pt x="225" y="332"/>
                    <a:pt x="272" y="328"/>
                    <a:pt x="315" y="342"/>
                  </a:cubicBezTo>
                  <a:cubicBezTo>
                    <a:pt x="367" y="359"/>
                    <a:pt x="385" y="436"/>
                    <a:pt x="405" y="477"/>
                  </a:cubicBezTo>
                  <a:cubicBezTo>
                    <a:pt x="430" y="527"/>
                    <a:pt x="435" y="522"/>
                    <a:pt x="480" y="552"/>
                  </a:cubicBezTo>
                  <a:cubicBezTo>
                    <a:pt x="510" y="547"/>
                    <a:pt x="544" y="552"/>
                    <a:pt x="570" y="537"/>
                  </a:cubicBezTo>
                  <a:cubicBezTo>
                    <a:pt x="584" y="529"/>
                    <a:pt x="585" y="508"/>
                    <a:pt x="585" y="492"/>
                  </a:cubicBezTo>
                  <a:cubicBezTo>
                    <a:pt x="585" y="381"/>
                    <a:pt x="598" y="301"/>
                    <a:pt x="495" y="267"/>
                  </a:cubicBezTo>
                  <a:cubicBezTo>
                    <a:pt x="343" y="305"/>
                    <a:pt x="341" y="312"/>
                    <a:pt x="90" y="252"/>
                  </a:cubicBezTo>
                  <a:cubicBezTo>
                    <a:pt x="71" y="247"/>
                    <a:pt x="38" y="111"/>
                    <a:pt x="30" y="87"/>
                  </a:cubicBezTo>
                  <a:cubicBezTo>
                    <a:pt x="291" y="0"/>
                    <a:pt x="94" y="60"/>
                    <a:pt x="765" y="87"/>
                  </a:cubicBezTo>
                  <a:cubicBezTo>
                    <a:pt x="786" y="88"/>
                    <a:pt x="819" y="82"/>
                    <a:pt x="825" y="102"/>
                  </a:cubicBezTo>
                  <a:cubicBezTo>
                    <a:pt x="843" y="159"/>
                    <a:pt x="825" y="222"/>
                    <a:pt x="825" y="282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122"/>
            <p:cNvSpPr>
              <a:spLocks/>
            </p:cNvSpPr>
            <p:nvPr/>
          </p:nvSpPr>
          <p:spPr bwMode="auto">
            <a:xfrm rot="-2169012">
              <a:off x="3022" y="2870"/>
              <a:ext cx="730" cy="1031"/>
            </a:xfrm>
            <a:custGeom>
              <a:avLst/>
              <a:gdLst>
                <a:gd name="T0" fmla="*/ 645 w 730"/>
                <a:gd name="T1" fmla="*/ 1031 h 1031"/>
                <a:gd name="T2" fmla="*/ 540 w 730"/>
                <a:gd name="T3" fmla="*/ 866 h 1031"/>
                <a:gd name="T4" fmla="*/ 420 w 730"/>
                <a:gd name="T5" fmla="*/ 881 h 1031"/>
                <a:gd name="T6" fmla="*/ 375 w 730"/>
                <a:gd name="T7" fmla="*/ 896 h 1031"/>
                <a:gd name="T8" fmla="*/ 330 w 730"/>
                <a:gd name="T9" fmla="*/ 866 h 1031"/>
                <a:gd name="T10" fmla="*/ 285 w 730"/>
                <a:gd name="T11" fmla="*/ 746 h 1031"/>
                <a:gd name="T12" fmla="*/ 255 w 730"/>
                <a:gd name="T13" fmla="*/ 656 h 1031"/>
                <a:gd name="T14" fmla="*/ 270 w 730"/>
                <a:gd name="T15" fmla="*/ 566 h 1031"/>
                <a:gd name="T16" fmla="*/ 420 w 730"/>
                <a:gd name="T17" fmla="*/ 581 h 1031"/>
                <a:gd name="T18" fmla="*/ 630 w 730"/>
                <a:gd name="T19" fmla="*/ 656 h 1031"/>
                <a:gd name="T20" fmla="*/ 660 w 730"/>
                <a:gd name="T21" fmla="*/ 461 h 1031"/>
                <a:gd name="T22" fmla="*/ 645 w 730"/>
                <a:gd name="T23" fmla="*/ 416 h 1031"/>
                <a:gd name="T24" fmla="*/ 540 w 730"/>
                <a:gd name="T25" fmla="*/ 386 h 1031"/>
                <a:gd name="T26" fmla="*/ 315 w 730"/>
                <a:gd name="T27" fmla="*/ 371 h 1031"/>
                <a:gd name="T28" fmla="*/ 75 w 730"/>
                <a:gd name="T29" fmla="*/ 311 h 1031"/>
                <a:gd name="T30" fmla="*/ 0 w 730"/>
                <a:gd name="T31" fmla="*/ 176 h 1031"/>
                <a:gd name="T32" fmla="*/ 90 w 730"/>
                <a:gd name="T33" fmla="*/ 101 h 1031"/>
                <a:gd name="T34" fmla="*/ 135 w 730"/>
                <a:gd name="T35" fmla="*/ 86 h 1031"/>
                <a:gd name="T36" fmla="*/ 555 w 730"/>
                <a:gd name="T37" fmla="*/ 26 h 10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30"/>
                <a:gd name="T58" fmla="*/ 0 h 1031"/>
                <a:gd name="T59" fmla="*/ 730 w 730"/>
                <a:gd name="T60" fmla="*/ 1031 h 10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30" h="1031">
                  <a:moveTo>
                    <a:pt x="645" y="1031"/>
                  </a:moveTo>
                  <a:cubicBezTo>
                    <a:pt x="627" y="921"/>
                    <a:pt x="628" y="925"/>
                    <a:pt x="540" y="866"/>
                  </a:cubicBezTo>
                  <a:cubicBezTo>
                    <a:pt x="500" y="871"/>
                    <a:pt x="460" y="874"/>
                    <a:pt x="420" y="881"/>
                  </a:cubicBezTo>
                  <a:cubicBezTo>
                    <a:pt x="404" y="884"/>
                    <a:pt x="391" y="899"/>
                    <a:pt x="375" y="896"/>
                  </a:cubicBezTo>
                  <a:cubicBezTo>
                    <a:pt x="357" y="893"/>
                    <a:pt x="345" y="876"/>
                    <a:pt x="330" y="866"/>
                  </a:cubicBezTo>
                  <a:cubicBezTo>
                    <a:pt x="280" y="765"/>
                    <a:pt x="316" y="848"/>
                    <a:pt x="285" y="746"/>
                  </a:cubicBezTo>
                  <a:cubicBezTo>
                    <a:pt x="276" y="716"/>
                    <a:pt x="255" y="656"/>
                    <a:pt x="255" y="656"/>
                  </a:cubicBezTo>
                  <a:cubicBezTo>
                    <a:pt x="260" y="626"/>
                    <a:pt x="242" y="579"/>
                    <a:pt x="270" y="566"/>
                  </a:cubicBezTo>
                  <a:cubicBezTo>
                    <a:pt x="316" y="545"/>
                    <a:pt x="370" y="573"/>
                    <a:pt x="420" y="581"/>
                  </a:cubicBezTo>
                  <a:cubicBezTo>
                    <a:pt x="494" y="592"/>
                    <a:pt x="560" y="633"/>
                    <a:pt x="630" y="656"/>
                  </a:cubicBezTo>
                  <a:cubicBezTo>
                    <a:pt x="730" y="623"/>
                    <a:pt x="686" y="654"/>
                    <a:pt x="660" y="461"/>
                  </a:cubicBezTo>
                  <a:cubicBezTo>
                    <a:pt x="658" y="445"/>
                    <a:pt x="656" y="427"/>
                    <a:pt x="645" y="416"/>
                  </a:cubicBezTo>
                  <a:cubicBezTo>
                    <a:pt x="638" y="409"/>
                    <a:pt x="540" y="386"/>
                    <a:pt x="540" y="386"/>
                  </a:cubicBezTo>
                  <a:cubicBezTo>
                    <a:pt x="465" y="378"/>
                    <a:pt x="390" y="376"/>
                    <a:pt x="315" y="371"/>
                  </a:cubicBezTo>
                  <a:cubicBezTo>
                    <a:pt x="233" y="344"/>
                    <a:pt x="154" y="350"/>
                    <a:pt x="75" y="311"/>
                  </a:cubicBezTo>
                  <a:cubicBezTo>
                    <a:pt x="6" y="208"/>
                    <a:pt x="26" y="255"/>
                    <a:pt x="0" y="176"/>
                  </a:cubicBezTo>
                  <a:cubicBezTo>
                    <a:pt x="32" y="154"/>
                    <a:pt x="58" y="123"/>
                    <a:pt x="90" y="101"/>
                  </a:cubicBezTo>
                  <a:cubicBezTo>
                    <a:pt x="103" y="92"/>
                    <a:pt x="121" y="93"/>
                    <a:pt x="135" y="86"/>
                  </a:cubicBezTo>
                  <a:cubicBezTo>
                    <a:pt x="307" y="0"/>
                    <a:pt x="339" y="26"/>
                    <a:pt x="555" y="26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Oval 121"/>
            <p:cNvSpPr>
              <a:spLocks noChangeAspect="1" noChangeArrowheads="1"/>
            </p:cNvSpPr>
            <p:nvPr/>
          </p:nvSpPr>
          <p:spPr bwMode="auto">
            <a:xfrm>
              <a:off x="2682" y="239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Oval 120"/>
            <p:cNvSpPr>
              <a:spLocks noChangeAspect="1" noChangeArrowheads="1"/>
            </p:cNvSpPr>
            <p:nvPr/>
          </p:nvSpPr>
          <p:spPr bwMode="auto">
            <a:xfrm>
              <a:off x="2682" y="56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Oval 119"/>
            <p:cNvSpPr>
              <a:spLocks noChangeAspect="1" noChangeArrowheads="1"/>
            </p:cNvSpPr>
            <p:nvPr/>
          </p:nvSpPr>
          <p:spPr bwMode="auto">
            <a:xfrm>
              <a:off x="2682" y="365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Oval 118"/>
            <p:cNvSpPr>
              <a:spLocks noChangeAspect="1" noChangeArrowheads="1"/>
            </p:cNvSpPr>
            <p:nvPr/>
          </p:nvSpPr>
          <p:spPr bwMode="auto">
            <a:xfrm>
              <a:off x="3942" y="2934"/>
              <a:ext cx="86" cy="86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86877" y="279186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5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7" name="Rectangle 19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8" name="TextBox 1027"/>
          <p:cNvSpPr txBox="1"/>
          <p:nvPr/>
        </p:nvSpPr>
        <p:spPr>
          <a:xfrm>
            <a:off x="1559827" y="5656"/>
            <a:ext cx="5673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Концентрационные режимы полимерных растворов</a:t>
            </a:r>
          </a:p>
          <a:p>
            <a:endParaRPr lang="ru-RU" dirty="0"/>
          </a:p>
        </p:txBody>
      </p:sp>
      <p:cxnSp>
        <p:nvCxnSpPr>
          <p:cNvPr id="1025" name="Прямая соединительная линия 1024"/>
          <p:cNvCxnSpPr>
            <a:endCxn id="2" idx="1"/>
          </p:cNvCxnSpPr>
          <p:nvPr/>
        </p:nvCxnSpPr>
        <p:spPr>
          <a:xfrm flipH="1">
            <a:off x="886877" y="1985802"/>
            <a:ext cx="3692" cy="990733"/>
          </a:xfrm>
          <a:prstGeom prst="line">
            <a:avLst/>
          </a:prstGeom>
          <a:ln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>
            <a:endCxn id="2" idx="3"/>
          </p:cNvCxnSpPr>
          <p:nvPr/>
        </p:nvCxnSpPr>
        <p:spPr>
          <a:xfrm>
            <a:off x="1211515" y="2151619"/>
            <a:ext cx="13916" cy="824916"/>
          </a:xfrm>
          <a:prstGeom prst="line">
            <a:avLst/>
          </a:prstGeom>
          <a:ln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 стрелкой 1037"/>
          <p:cNvCxnSpPr/>
          <p:nvPr/>
        </p:nvCxnSpPr>
        <p:spPr>
          <a:xfrm flipH="1">
            <a:off x="1208786" y="2807796"/>
            <a:ext cx="246775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 стрелкой 211"/>
          <p:cNvCxnSpPr/>
          <p:nvPr/>
        </p:nvCxnSpPr>
        <p:spPr>
          <a:xfrm>
            <a:off x="664667" y="2816190"/>
            <a:ext cx="22221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1936037" y="1351985"/>
            <a:ext cx="404550" cy="700885"/>
          </a:xfrm>
          <a:prstGeom prst="line">
            <a:avLst/>
          </a:prstGeom>
          <a:ln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5" name="TextBox 1044"/>
              <p:cNvSpPr txBox="1"/>
              <p:nvPr/>
            </p:nvSpPr>
            <p:spPr>
              <a:xfrm>
                <a:off x="296012" y="4941168"/>
                <a:ext cx="749679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Разбавленный раствор полимера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это раствор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 котором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макромолекулы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находятся друг от друга на расстоянии (r), значительно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превышающем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их собственные геометрические размеры (R), т.е. r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≫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R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45" name="TextBox 10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12" y="4941168"/>
                <a:ext cx="7496796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3311" r="-163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7" name="TextBox 1046"/>
          <p:cNvSpPr txBox="1"/>
          <p:nvPr/>
        </p:nvSpPr>
        <p:spPr>
          <a:xfrm>
            <a:off x="348255" y="5929127"/>
            <a:ext cx="7269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Разбавленный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раствор полимера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раствор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котором концентрация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полимера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превышает 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г/100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мл. </a:t>
            </a:r>
          </a:p>
        </p:txBody>
      </p:sp>
    </p:spTree>
    <p:extLst>
      <p:ext uri="{BB962C8B-B14F-4D97-AF65-F5344CB8AC3E}">
        <p14:creationId xmlns:p14="http://schemas.microsoft.com/office/powerpoint/2010/main" val="37577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069382" y="68789"/>
            <a:ext cx="500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Вязкости разбавленных растворов полимеров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1893" y="548680"/>
            <a:ext cx="9325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Вязкость (внутреннее трение)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свойство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жидких, газообразных или твердых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теризующее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сопротивление их течению (необратимому перемещению одних слоев тела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других) при воздействии внешних сил.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1576" y="1472010"/>
            <a:ext cx="224651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i="1" u="sng" dirty="0" err="1" smtClean="0">
                <a:latin typeface="Times New Roman" pitchFamily="18" charset="0"/>
                <a:cs typeface="Times New Roman" pitchFamily="18" charset="0"/>
              </a:rPr>
              <a:t>Пуазейля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(для вискозиметра)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81425" y="1480920"/>
                <a:ext cx="1656800" cy="546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π</m:t>
                        </m:r>
                        <m:r>
                          <a:rPr lang="ru-RU">
                            <a:latin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g</m:t>
                        </m:r>
                        <m:r>
                          <a:rPr lang="ru-RU">
                            <a:latin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H</m:t>
                        </m:r>
                        <m:r>
                          <a:rPr lang="ru-RU">
                            <a:latin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  <m:r>
                          <a:rPr lang="ru-RU">
                            <a:latin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R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ru-RU">
                            <a:latin typeface="Cambria Math"/>
                          </a:rPr>
                          <m:t>8∙</m:t>
                        </m:r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L</m:t>
                        </m:r>
                        <m:r>
                          <a:rPr lang="ru-RU">
                            <a:latin typeface="Cambria Math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V</m:t>
                        </m:r>
                      </m:den>
                    </m:f>
                    <m:r>
                      <a:rPr lang="ru-RU">
                        <a:latin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τ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425" y="1480920"/>
                <a:ext cx="1656800" cy="546240"/>
              </a:xfrm>
              <a:prstGeom prst="rect">
                <a:avLst/>
              </a:prstGeom>
              <a:blipFill rotWithShape="1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731419" y="1503473"/>
            <a:ext cx="5410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ускорение силы тяжести, м/с²; H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разность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уровней жидкости в коленах прибора, м;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2034881"/>
                <a:ext cx="37368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тельная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плотность жидкости, кг/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34881"/>
                <a:ext cx="373685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305" t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91880" y="2038794"/>
                <a:ext cx="48755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τ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- время истечения, определяемое в опыте, с;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038794"/>
                <a:ext cx="487550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125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21893" y="2358046"/>
                <a:ext cx="929966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R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радиус капилляра, м;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длина капилляра, м;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- объем шарика вискозиметра, в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котором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содержится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раствор,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мл;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– динамическая вязкость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Па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∙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с.</a:t>
                </a: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93" y="2358046"/>
                <a:ext cx="9299662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524" t="-2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-29085" y="3059695"/>
                <a:ext cx="8623771" cy="1120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Относительная вязкость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это отношение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вязкости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раствора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р−</m:t>
                        </m:r>
                        <m:r>
                          <a:rPr lang="ru-RU" b="0" i="1" smtClean="0">
                            <a:latin typeface="Cambria Math"/>
                          </a:rPr>
                          <m:t>р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 вязкости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чистого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растворителя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 b="0" i="0" smtClean="0">
                            <a:latin typeface="Cambria Math"/>
                          </a:rPr>
                          <m:t>р−ль</m:t>
                        </m:r>
                      </m:sub>
                    </m:sSub>
                    <m:r>
                      <a:rPr lang="ru-RU" b="0" i="0" smtClean="0">
                        <a:latin typeface="Cambria Math"/>
                      </a:rPr>
                      <m:t> :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отн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р−</m:t>
                            </m:r>
                            <m:r>
                              <a:rPr lang="ru-RU" i="1">
                                <a:latin typeface="Cambria Math"/>
                              </a:rPr>
                              <m:t>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р−ль</m:t>
                            </m:r>
                          </m:sub>
                        </m:sSub>
                      </m:den>
                    </m:f>
                  </m:oMath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85" y="3059695"/>
                <a:ext cx="8623771" cy="1120371"/>
              </a:xfrm>
              <a:prstGeom prst="rect">
                <a:avLst/>
              </a:prstGeom>
              <a:blipFill rotWithShape="1">
                <a:blip r:embed="rId6"/>
                <a:stretch>
                  <a:fillRect l="-565" t="-2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53521" y="3933056"/>
                <a:ext cx="8859220" cy="849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Удельная вязкость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это приращение вязкости (вызванное добавлением к растворителю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олимера)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отнесенное к вязкости чистого растворителя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уд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р−</m:t>
                            </m:r>
                            <m:r>
                              <a:rPr lang="ru-RU" i="1">
                                <a:latin typeface="Cambria Math"/>
                              </a:rPr>
                              <m:t>р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р−ль</m:t>
                            </m:r>
                          </m:sub>
                        </m:sSub>
                        <m:r>
                          <a:rPr lang="ru-RU">
                            <a:latin typeface="Cambria Math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р−ль</m:t>
                            </m:r>
                          </m:sub>
                        </m:sSub>
                      </m:den>
                    </m:f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521" y="3933056"/>
                <a:ext cx="8859220" cy="849784"/>
              </a:xfrm>
              <a:prstGeom prst="rect">
                <a:avLst/>
              </a:prstGeom>
              <a:blipFill rotWithShape="1">
                <a:blip r:embed="rId7"/>
                <a:stretch>
                  <a:fillRect l="-550" t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49903" y="4782840"/>
                <a:ext cx="9167703" cy="780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hangingPunct="0"/>
                <a:r>
                  <a:rPr lang="ru-RU" i="1" u="sng" dirty="0">
                    <a:latin typeface="Times New Roman" pitchFamily="18" charset="0"/>
                    <a:cs typeface="Times New Roman" pitchFamily="18" charset="0"/>
                  </a:rPr>
                  <a:t>Приведенная вязкость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(ед. изм. – мл/г) – это отношение удельной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вязкости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концентрации</a:t>
                </a:r>
              </a:p>
              <a:p>
                <a:pPr hangingPunct="0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аствора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прив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уд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</m:t>
                        </m:r>
                      </m:den>
                    </m:f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903" y="4782840"/>
                <a:ext cx="9167703" cy="780214"/>
              </a:xfrm>
              <a:prstGeom prst="rect">
                <a:avLst/>
              </a:prstGeom>
              <a:blipFill rotWithShape="1">
                <a:blip r:embed="rId8"/>
                <a:stretch>
                  <a:fillRect l="-598" t="-3906"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-59627" y="5542315"/>
                <a:ext cx="9048631" cy="1337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Характеристическая вязкость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ед. изм. – мл/г)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– это отношение удельной вязкости к кон-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центрации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раствора полимера в случае его бесконечно большого разбавления :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] =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lim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ru-RU">
                                    <a:latin typeface="Cambria Math"/>
                                  </a:rPr>
                                  <m:t>уд</m:t>
                                </m:r>
                              </m:sub>
                            </m:sSub>
                          </m:num>
                          <m:den>
                            <m:r>
                              <a:rPr lang="ru-RU">
                                <a:latin typeface="Cambria Math"/>
                              </a:rPr>
                              <m:t>С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при С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→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0</a:t>
                </a: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627" y="5542315"/>
                <a:ext cx="9048631" cy="1337867"/>
              </a:xfrm>
              <a:prstGeom prst="rect">
                <a:avLst/>
              </a:prstGeom>
              <a:blipFill rotWithShape="1">
                <a:blip r:embed="rId9"/>
                <a:stretch>
                  <a:fillRect l="-539" t="-2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3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046506" y="0"/>
            <a:ext cx="7046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Уравнения Ньютона.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Ньютоновские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неньютоновские жидкости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050" name="Picture 2" descr="C:\Users\artem\Desktop\иьььь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6" y="548681"/>
            <a:ext cx="6167046" cy="329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88" y="5698008"/>
            <a:ext cx="92204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Ньютоновскими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жидкостями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называются системы,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вязкость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которых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сдвига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постоянной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величиной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законом Ньютона.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Неньютоновскими жидкостями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называются системы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подчиняющиеся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Ньютона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вязкость зависит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напряжения сдвига.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51863" y="1747994"/>
                <a:ext cx="3123227" cy="3477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hangingPunct="0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P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  <m:r>
                      <a:rPr lang="en-US">
                        <a:latin typeface="Cambria Math"/>
                      </a:rPr>
                      <m:t>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dy</m:t>
                        </m:r>
                      </m:den>
                    </m:f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  <m:r>
                      <a:rPr lang="en-US">
                        <a:latin typeface="Cambria Math"/>
                      </a:rPr>
                      <m:t>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τ</m:t>
                        </m:r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/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где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постоянная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касательная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сила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Н;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сила внутреннего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трения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Н;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S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– площадь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сдви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pPr hangingPunct="0"/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гаемого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поля жидкости,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du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dy</m:t>
                        </m:r>
                      </m:den>
                    </m:f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dγ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dτ</m:t>
                        </m:r>
                      </m:den>
                    </m:f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 –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градиент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скорости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сдвига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ru-RU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du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дифферен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pPr hangingPunct="0"/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циал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скорости перемещения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hangingPunct="0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слоя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по оси x;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dy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диффе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pPr hangingPunct="0"/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ренциал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скорости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переме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pPr hangingPunct="0"/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щения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слоя по оси y;  </a:t>
                </a:r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863" y="1747994"/>
                <a:ext cx="3123227" cy="3477555"/>
              </a:xfrm>
              <a:prstGeom prst="rect">
                <a:avLst/>
              </a:prstGeom>
              <a:blipFill rotWithShape="1">
                <a:blip r:embed="rId3"/>
                <a:stretch>
                  <a:fillRect l="-1758" r="-586" b="-1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00191" y="490214"/>
                <a:ext cx="3087897" cy="1364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>
                    <a:latin typeface="Times New Roman" pitchFamily="18" charset="0"/>
                    <a:cs typeface="Times New Roman" pitchFamily="18" charset="0"/>
                  </a:rPr>
                  <a:t>Уравнения Ньютона для </a:t>
                </a:r>
                <a:endParaRPr lang="en-US" i="1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жидкости </a:t>
                </a:r>
                <a:r>
                  <a:rPr lang="ru-RU" i="1" u="sng" dirty="0">
                    <a:latin typeface="Times New Roman" pitchFamily="18" charset="0"/>
                    <a:cs typeface="Times New Roman" pitchFamily="18" charset="0"/>
                  </a:rPr>
                  <a:t>или </a:t>
                </a:r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разбавленного</a:t>
                </a:r>
                <a:endParaRPr lang="en-US" i="1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раствора:</a:t>
                </a:r>
                <a:endParaRPr lang="ru-RU" i="1" u="sng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 = - f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  <m:r>
                      <a:rPr lang="en-US">
                        <a:latin typeface="Cambria Math"/>
                      </a:rPr>
                      <m:t>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S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dy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или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1" y="490214"/>
                <a:ext cx="3087897" cy="1364220"/>
              </a:xfrm>
              <a:prstGeom prst="rect">
                <a:avLst/>
              </a:prstGeom>
              <a:blipFill rotWithShape="1">
                <a:blip r:embed="rId4"/>
                <a:stretch>
                  <a:fillRect l="-1578" t="-2232" r="-1381" b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artem\Desktop\ттт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5" y="3826544"/>
            <a:ext cx="6202376" cy="139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88" y="5157192"/>
                <a:ext cx="900118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dγ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дифференциал сдвиговой деформации;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dτ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дифференциал времени действия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напря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жения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с; P = F / S – напряжение сдвига, Па;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- коэффициент динамической вязкости.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8" y="5157192"/>
                <a:ext cx="9001182" cy="923330"/>
              </a:xfrm>
              <a:prstGeom prst="rect">
                <a:avLst/>
              </a:prstGeom>
              <a:blipFill rotWithShape="1">
                <a:blip r:embed="rId6"/>
                <a:stretch>
                  <a:fillRect l="-542" t="-3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5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tem\Desktop\рпорпорп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9" y="662633"/>
            <a:ext cx="6408712" cy="386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81687" y="47407"/>
                <a:ext cx="9302482" cy="361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Концентрационная зависимость удельной вязкости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600" b="1" i="0">
                            <a:latin typeface="Cambria Math"/>
                          </a:rPr>
                          <m:t>𝛈</m:t>
                        </m:r>
                      </m:e>
                      <m:sub>
                        <m:r>
                          <a:rPr lang="ru-RU" sz="1600" b="1" i="0">
                            <a:latin typeface="Cambria Math"/>
                          </a:rPr>
                          <m:t>уд</m:t>
                        </m:r>
                      </m:sub>
                    </m:sSub>
                  </m:oMath>
                </a14:m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) разбавленных растворов полимеров</a:t>
                </a:r>
                <a:endParaRPr lang="ru-RU" sz="17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687" y="47407"/>
                <a:ext cx="9302482" cy="361253"/>
              </a:xfrm>
              <a:prstGeom prst="rect">
                <a:avLst/>
              </a:prstGeom>
              <a:blipFill rotWithShape="1">
                <a:blip r:embed="rId3"/>
                <a:stretch>
                  <a:fillRect l="-459" t="-6780" r="-328" b="-18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91969" y="2903843"/>
            <a:ext cx="26569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Растворы полимеров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являются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неньютоновскими жид-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костями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вязкость 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штейна.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601916" y="654993"/>
                <a:ext cx="2613344" cy="2398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Уравнение Эйнштейна: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уд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α</m:t>
                    </m:r>
                    <m:r>
                      <a:rPr lang="ru-RU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отн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г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α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коэффициент,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зависящий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от формы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частиц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φ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отношение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объема всех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частиц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системы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общему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ее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бъему.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916" y="654993"/>
                <a:ext cx="2613344" cy="2398413"/>
              </a:xfrm>
              <a:prstGeom prst="rect">
                <a:avLst/>
              </a:prstGeom>
              <a:blipFill rotWithShape="1">
                <a:blip r:embed="rId5"/>
                <a:stretch>
                  <a:fillRect l="-2098" t="-1269" r="-699" b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1316" y="4525745"/>
                <a:ext cx="9209572" cy="1225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Обычно концентрационная зависимость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уд</m:t>
                        </m:r>
                      </m:sub>
                    </m:sSub>
                    <m:r>
                      <a:rPr lang="ru-RU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для них имеет вид кривой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обращенной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выпук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лой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частью к оси концентрации (кривая (а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)). Для </a:t>
                </a:r>
                <a:r>
                  <a:rPr lang="ru-RU" dirty="0" err="1">
                    <a:latin typeface="Times New Roman" pitchFamily="18" charset="0"/>
                    <a:cs typeface="Times New Roman" pitchFamily="18" charset="0"/>
                  </a:rPr>
                  <a:t>ньютоновских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жидкостей такая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зависи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мость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выражается прямой линией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выходящей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из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начала координат (прямая (б)).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16" y="4525745"/>
                <a:ext cx="9209572" cy="1225848"/>
              </a:xfrm>
              <a:prstGeom prst="rect">
                <a:avLst/>
              </a:prstGeom>
              <a:blipFill rotWithShape="1">
                <a:blip r:embed="rId6"/>
                <a:stretch>
                  <a:fillRect l="-596" t="-2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1316" y="5404574"/>
            <a:ext cx="9267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Экспериментально наблюдаемая аномалия вязкости в случае растворов полимеров,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связана со строением макромолекул и особенностями этих систем. При достаточно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концентрациях полимера неньютоновское течение растворов может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вызвано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пространственных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3197" y="44624"/>
                <a:ext cx="7572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Характеристическая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вязкость </a:t>
                </a:r>
                <a:r>
                  <a:rPr lang="ru-RU" b="1" dirty="0" smtClean="0"/>
                  <a:t>[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𝛈</m:t>
                    </m:r>
                  </m:oMath>
                </a14:m>
                <a:r>
                  <a:rPr lang="ru-RU" b="1" dirty="0"/>
                  <a:t>]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разбавленных </a:t>
                </a:r>
                <a:r>
                  <a:rPr lang="ru-RU" b="1" dirty="0">
                    <a:latin typeface="Times New Roman" pitchFamily="18" charset="0"/>
                    <a:cs typeface="Times New Roman" pitchFamily="18" charset="0"/>
                  </a:rPr>
                  <a:t>растворов </a:t>
                </a:r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полимеров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97" y="44624"/>
                <a:ext cx="757271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483" t="-9836" r="-40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artem\Desktop\вапавпаввапвапва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51148"/>
            <a:ext cx="6336704" cy="392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479230" y="548680"/>
                <a:ext cx="2779415" cy="431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Характеристическая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язкость определяет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оведение изолированных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м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акромолекул. Она пред-</a:t>
                </a:r>
              </a:p>
              <a:p>
                <a:r>
                  <a:rPr lang="ru-RU" dirty="0" err="1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тавляет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собой меру по-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терь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энергии на трение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изолированных макро-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молекул о растворитель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при их вращении и посту-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пательном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движении в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растворе.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Значения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характеристи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ческой вязкости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находят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путем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экстраполяции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ве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личины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уд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/ С к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нулевой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230" y="548680"/>
                <a:ext cx="2779415" cy="4310219"/>
              </a:xfrm>
              <a:prstGeom prst="rect">
                <a:avLst/>
              </a:prstGeom>
              <a:blipFill rotWithShape="1">
                <a:blip r:embed="rId4"/>
                <a:stretch>
                  <a:fillRect l="-1974" t="-707" r="-10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4573030"/>
                <a:ext cx="6901248" cy="5102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концентрации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раствора (см. график выше):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] =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lim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/>
                                  </a:rPr>
                                  <m:t>η</m:t>
                                </m:r>
                              </m:e>
                              <m:sub>
                                <m:r>
                                  <a:rPr lang="ru-RU">
                                    <a:latin typeface="Cambria Math"/>
                                  </a:rPr>
                                  <m:t>уд</m:t>
                                </m:r>
                              </m:sub>
                            </m:sSub>
                          </m:num>
                          <m:den>
                            <m:r>
                              <a:rPr lang="ru-RU">
                                <a:latin typeface="Cambria Math"/>
                              </a:rPr>
                              <m:t>С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при С </a:t>
                </a:r>
                <a14:m>
                  <m:oMath xmlns:m="http://schemas.openxmlformats.org/officeDocument/2006/math">
                    <m:r>
                      <a:rPr lang="ru-RU">
                        <a:latin typeface="Cambria Math"/>
                      </a:rPr>
                      <m:t>→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3030"/>
                <a:ext cx="6901248" cy="510204"/>
              </a:xfrm>
              <a:prstGeom prst="rect">
                <a:avLst/>
              </a:prstGeom>
              <a:blipFill rotWithShape="1">
                <a:blip r:embed="rId5"/>
                <a:stretch>
                  <a:fillRect l="-707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-11935" y="4974549"/>
                <a:ext cx="9282413" cy="16360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Уравнение Марка-Куна-</a:t>
                </a:r>
                <a:r>
                  <a:rPr lang="ru-RU" i="1" u="sng" dirty="0" err="1" smtClean="0">
                    <a:latin typeface="Times New Roman" pitchFamily="18" charset="0"/>
                    <a:cs typeface="Times New Roman" pitchFamily="18" charset="0"/>
                  </a:rPr>
                  <a:t>Хаувинка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 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sub>
                    </m:sSub>
                    <m:r>
                      <a:rPr lang="ru-RU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a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a:rPr lang="ru-RU" b="0" i="1" smtClean="0">
                        <a:latin typeface="Cambria Math"/>
                      </a:rPr>
                      <m:t>где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– константа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для каждого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полимер-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гомологического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ряда и данного растворителя, зависящая от температуры;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– константа,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величина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которой характеризует форму макромолекул в растворе и связана с гибкостью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цепи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- молекулярная масса полимера,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г/моль.</a:t>
                </a:r>
              </a:p>
              <a:p>
                <a:r>
                  <a:rPr lang="ru-RU" i="1" u="sng" dirty="0" smtClean="0">
                    <a:latin typeface="Times New Roman" pitchFamily="18" charset="0"/>
                    <a:cs typeface="Times New Roman" pitchFamily="18" charset="0"/>
                  </a:rPr>
                  <a:t>Уравнение </a:t>
                </a:r>
                <a:r>
                  <a:rPr lang="ru-RU" i="1" u="sng" dirty="0" err="1" smtClean="0">
                    <a:latin typeface="Times New Roman" pitchFamily="18" charset="0"/>
                    <a:cs typeface="Times New Roman" pitchFamily="18" charset="0"/>
                  </a:rPr>
                  <a:t>Хаггинса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latin typeface="Cambria Math"/>
                              </a:rPr>
                              <m:t>η</m:t>
                            </m:r>
                          </m:e>
                          <m:sub>
                            <m:r>
                              <a:rPr lang="ru-RU">
                                <a:latin typeface="Cambria Math"/>
                              </a:rPr>
                              <m:t>уд</m:t>
                            </m:r>
                          </m:sub>
                        </m:sSub>
                      </m:num>
                      <m:den>
                        <m:r>
                          <a:rPr lang="ru-RU">
                            <a:latin typeface="Cambria Math"/>
                          </a:rPr>
                          <m:t>С</m:t>
                        </m:r>
                      </m:den>
                    </m:f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= [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η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]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ru-RU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>
                            <a:latin typeface="Cambria Math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  <m:r>
                          <a:rPr lang="ru-RU">
                            <a:latin typeface="Cambria Math"/>
                          </a:rPr>
                          <m:t>] </m:t>
                        </m:r>
                      </m:e>
                      <m:sup>
                        <m:r>
                          <a:rPr lang="ru-RU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>
                        <a:latin typeface="Cambria Math"/>
                      </a:rPr>
                      <m:t>∙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где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K</m:t>
                        </m:r>
                      </m:e>
                      <m:sup>
                        <m:r>
                          <a:rPr lang="ru-RU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:r>
                  <a:rPr lang="ru-RU" dirty="0" err="1">
                    <a:latin typeface="Times New Roman" pitchFamily="18" charset="0"/>
                    <a:cs typeface="Times New Roman" pitchFamily="18" charset="0"/>
                  </a:rPr>
                  <a:t>вискозиметрическая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константа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Хаггинса</a:t>
                </a:r>
                <a:endParaRPr lang="ru-RU" i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935" y="4974549"/>
                <a:ext cx="9282413" cy="1636089"/>
              </a:xfrm>
              <a:prstGeom prst="rect">
                <a:avLst/>
              </a:prstGeom>
              <a:blipFill rotWithShape="1">
                <a:blip r:embed="rId6"/>
                <a:stretch>
                  <a:fillRect l="-525" t="-1866" b="-1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3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19944" y="-59019"/>
                <a:ext cx="7195176" cy="496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Зависимость эффективной вязкости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1" i="0">
                            <a:latin typeface="Cambria Math"/>
                          </a:rPr>
                          <m:t>𝛈</m:t>
                        </m:r>
                      </m:e>
                      <m:sub>
                        <m:r>
                          <a:rPr lang="ru-RU" b="1" i="0">
                            <a:latin typeface="Cambria Math"/>
                          </a:rPr>
                          <m:t>эфф</m:t>
                        </m:r>
                      </m:sub>
                    </m:sSub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) от скорости сдвига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</a:rPr>
                          <m:t>𝐝</m:t>
                        </m:r>
                        <m:r>
                          <a:rPr lang="en-US" b="1" i="0">
                            <a:latin typeface="Cambria Math"/>
                          </a:rPr>
                          <m:t>𝛄</m:t>
                        </m:r>
                      </m:num>
                      <m:den>
                        <m:r>
                          <a:rPr lang="en-US" b="1" i="0">
                            <a:latin typeface="Cambria Math"/>
                          </a:rPr>
                          <m:t>𝐝</m:t>
                        </m:r>
                        <m:r>
                          <a:rPr lang="ru-RU" b="1" i="0">
                            <a:latin typeface="Cambria Math"/>
                          </a:rPr>
                          <m:t>𝛕</m:t>
                        </m:r>
                      </m:den>
                    </m:f>
                  </m:oMath>
                </a14:m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944" y="-59019"/>
                <a:ext cx="7195176" cy="496611"/>
              </a:xfrm>
              <a:prstGeom prst="rect">
                <a:avLst/>
              </a:prstGeom>
              <a:blipFill rotWithShape="1">
                <a:blip r:embed="rId2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 descr="C:\Users\artem\Desktop\титьььь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50677"/>
            <a:ext cx="6120680" cy="413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16749" y="680587"/>
                <a:ext cx="2853345" cy="45492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Кривая (а) – псевдо-</a:t>
                </a:r>
              </a:p>
              <a:p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пластическая жидкость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жидкости,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содержащие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частицы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 виде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вытяну-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тых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стержней, при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малых скоростях сдвига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имеющие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более высокую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вязкость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чем при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боль-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ших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скоростях течения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Уменьшение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эффективной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вязкости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эфф</m:t>
                        </m:r>
                      </m:sub>
                    </m:sSub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таких систем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связано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возможностью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риентации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асимметрич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ых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частиц по 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направле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нию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потока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749" y="680587"/>
                <a:ext cx="2853345" cy="4549259"/>
              </a:xfrm>
              <a:prstGeom prst="rect">
                <a:avLst/>
              </a:prstGeom>
              <a:blipFill rotWithShape="1">
                <a:blip r:embed="rId4"/>
                <a:stretch>
                  <a:fillRect l="-1923" t="-670" r="-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53426" y="4784820"/>
                <a:ext cx="9341916" cy="1225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i="1" dirty="0">
                    <a:latin typeface="Times New Roman" pitchFamily="18" charset="0"/>
                    <a:cs typeface="Times New Roman" pitchFamily="18" charset="0"/>
                  </a:rPr>
                  <a:t>Кривая (б) – </a:t>
                </a:r>
                <a:r>
                  <a:rPr lang="ru-RU" i="1" dirty="0" err="1" smtClean="0">
                    <a:latin typeface="Times New Roman" pitchFamily="18" charset="0"/>
                    <a:cs typeface="Times New Roman" pitchFamily="18" charset="0"/>
                  </a:rPr>
                  <a:t>дилатантная</a:t>
                </a:r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жидкость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жидкости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содержащие большое количество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твердых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частиц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).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Возрастание эффективной вязкости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ru-RU">
                            <a:latin typeface="Cambria Math"/>
                          </a:rPr>
                          <m:t>эфф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при повышении скорости течения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дилатантных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жидкостей связано с увеличением числа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контактов между твердыми частицами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как следствие этого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повышением силы трения в системе.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426" y="4784820"/>
                <a:ext cx="9341916" cy="1225272"/>
              </a:xfrm>
              <a:prstGeom prst="rect">
                <a:avLst/>
              </a:prstGeom>
              <a:blipFill rotWithShape="1">
                <a:blip r:embed="rId5"/>
                <a:stretch>
                  <a:fillRect l="-522" t="-2488" b="-69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-43084" y="5934670"/>
            <a:ext cx="9343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 часто явление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дилатансии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наблюдается, если полимерные цепи имеют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боковые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полярные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группы, обусловливающие сильные межмолекулярные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взаимодействия в системе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24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-2446" y="457200"/>
            <a:ext cx="9144000" cy="0"/>
          </a:xfrm>
          <a:prstGeom prst="line">
            <a:avLst/>
          </a:prstGeom>
          <a:noFill/>
          <a:ln w="31750" algn="ctr">
            <a:solidFill>
              <a:srgbClr val="00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115820" y="46906"/>
                <a:ext cx="9334415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Зависимость вязкости (</a:t>
                </a:r>
                <a14:m>
                  <m:oMath xmlns:m="http://schemas.openxmlformats.org/officeDocument/2006/math">
                    <m:r>
                      <a:rPr lang="ru-RU" sz="1700" b="1">
                        <a:latin typeface="Cambria Math"/>
                      </a:rPr>
                      <m:t>𝛈</m:t>
                    </m:r>
                  </m:oMath>
                </a14:m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) от напряжения сдвига (</a:t>
                </a:r>
                <a:r>
                  <a:rPr lang="en-US" sz="1700" b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) для разбавленных растворов полимеров</a:t>
                </a:r>
                <a:endParaRPr lang="ru-RU" sz="17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820" y="46906"/>
                <a:ext cx="9334415" cy="353943"/>
              </a:xfrm>
              <a:prstGeom prst="rect">
                <a:avLst/>
              </a:prstGeom>
              <a:blipFill rotWithShape="1">
                <a:blip r:embed="rId2"/>
                <a:stretch>
                  <a:fillRect t="-3448" b="-24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97119" y="3645024"/>
                <a:ext cx="2795189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1">
                            <a:latin typeface="Cambria Math"/>
                          </a:rPr>
                          <m:t>𝛈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нм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участок кривой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отвечающий наименьшей </a:t>
                </a: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ньютоновской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вязкости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(уменьшение вязкости</a:t>
                </a:r>
              </a:p>
              <a:p>
                <a:endParaRPr lang="ru-RU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119" y="3645024"/>
                <a:ext cx="2795189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1965" t="-20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 descr="C:\Users\artem\Desktop\вавав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5616624" cy="40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51934" y="628904"/>
                <a:ext cx="2966710" cy="3693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b="1">
                            <a:latin typeface="Cambria Math"/>
                          </a:rPr>
                          <m:t>𝛈</m:t>
                        </m:r>
                      </m:e>
                      <m:sub>
                        <m:r>
                          <a:rPr lang="ru-RU" b="1" i="1">
                            <a:latin typeface="Cambria Math"/>
                          </a:rPr>
                          <m:t>нб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–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участок кривой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отвечающий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наибольшей </a:t>
                </a:r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ньютоновской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вязкости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область малых напряжений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двига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где внешние силы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 могут вызвать изменение</a:t>
                </a:r>
              </a:p>
              <a:p>
                <a:r>
                  <a:rPr lang="ru-RU" dirty="0" err="1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</a:rPr>
                  <a:t>онформаций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макромолекул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течение полимерных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азбавленных растворов </a:t>
                </a:r>
              </a:p>
              <a:p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акже подчиняется закону </a:t>
                </a:r>
              </a:p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Ньютона);</a:t>
                </a:r>
              </a:p>
              <a:p>
                <a:endParaRPr lang="ru-RU" dirty="0"/>
              </a:p>
              <a:p>
                <a:endParaRPr lang="ru-RU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34" y="628904"/>
                <a:ext cx="2966710" cy="3693319"/>
              </a:xfrm>
              <a:prstGeom prst="rect">
                <a:avLst/>
              </a:prstGeom>
              <a:blipFill rotWithShape="1">
                <a:blip r:embed="rId5"/>
                <a:stretch>
                  <a:fillRect l="-1643" t="-825" r="-1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1520" y="4757579"/>
            <a:ext cx="81081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роисходит до тех пор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 имеется возможность дальнейшей ориентации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олимерных цепей; когда все макромолекулы становятся предельно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деформиро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анными и ориентированными по направлению потока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раствор ведет себя как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ньютоновская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жидкость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вязкость которой постоянна).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Подобный режим течения характерен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растворов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гибкоцепных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полимеров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наблюдаться даже в случае их предельного разбавления.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11584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749</TotalTime>
  <Words>1281</Words>
  <Application>Microsoft Office PowerPoint</Application>
  <PresentationFormat>Экран (4:3)</PresentationFormat>
  <Paragraphs>165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</dc:creator>
  <cp:lastModifiedBy>artem</cp:lastModifiedBy>
  <cp:revision>154</cp:revision>
  <dcterms:created xsi:type="dcterms:W3CDTF">2016-02-23T12:26:45Z</dcterms:created>
  <dcterms:modified xsi:type="dcterms:W3CDTF">2018-09-18T07:34:23Z</dcterms:modified>
</cp:coreProperties>
</file>