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sldIdLst>
    <p:sldId id="269" r:id="rId2"/>
    <p:sldId id="286" r:id="rId3"/>
    <p:sldId id="271" r:id="rId4"/>
    <p:sldId id="302" r:id="rId5"/>
    <p:sldId id="317" r:id="rId6"/>
    <p:sldId id="318" r:id="rId7"/>
    <p:sldId id="319" r:id="rId8"/>
    <p:sldId id="320" r:id="rId9"/>
    <p:sldId id="321" r:id="rId10"/>
    <p:sldId id="28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E226-F8D9-4D39-9274-63B80ADF05C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58D3F-96EC-41A8-9D73-10A705975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9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58D3F-96EC-41A8-9D73-10A705975C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6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58D3F-96EC-41A8-9D73-10A705975C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5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6CE3C6-0B26-449E-B1BE-B03BF2C08FCD}" type="datetime1">
              <a:rPr lang="ru-RU" smtClean="0"/>
              <a:t>05.09.2018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46E7-6B63-4A6F-B48B-F65192BCA33B}" type="datetime1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CFE7278-6037-44F4-921D-B0D90F714019}" type="datetime1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113FA-49C2-4809-A146-207C47301A95}" type="datetime1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9372" y="260648"/>
            <a:ext cx="588336" cy="228600"/>
          </a:xfrm>
        </p:spPr>
        <p:txBody>
          <a:bodyPr/>
          <a:lstStyle>
            <a:lvl1pPr>
              <a:defRPr sz="3200" b="1" i="0"/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1CBAD1-4254-4BA6-8D27-220E12503B75}" type="datetime1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42FC5-5F99-444F-AC01-76D05CBC6F64}" type="datetime1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B0CF6-8B8E-460C-939E-300CF66B2621}" type="datetime1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7F83D-E256-4BB1-A7EF-F6C0FE7EE801}" type="datetime1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7D2304-CF14-4868-BAE3-D2626C91714A}" type="datetime1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7D643-DF1C-4075-9E4A-B58B5EC3AFD5}" type="datetime1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FAFF5-6426-4F67-ACB8-B9A06A322F76}" type="datetime1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CBFE4C-DFA0-4F8B-AA33-70D0538B37DB}" type="datetime1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387"/>
            <a:ext cx="81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rebuchet MS" pitchFamily="34" charset="0"/>
              </a:rPr>
              <a:t>Министерство образования и науки Российской Федерации</a:t>
            </a:r>
            <a:endParaRPr lang="ru-RU" sz="1600" dirty="0">
              <a:latin typeface="Trebuchet MS" pitchFamily="34" charset="0"/>
            </a:endParaRPr>
          </a:p>
          <a:p>
            <a:pPr algn="ctr"/>
            <a:r>
              <a:rPr lang="ru-RU" sz="1600" dirty="0">
                <a:latin typeface="Trebuchet MS" pitchFamily="34" charset="0"/>
              </a:rPr>
              <a:t>Федеральное государственное бюджетное </a:t>
            </a:r>
            <a:r>
              <a:rPr lang="ru-RU" sz="1600" dirty="0" smtClean="0">
                <a:latin typeface="Trebuchet MS" pitchFamily="34" charset="0"/>
              </a:rPr>
              <a:t>образовательное</a:t>
            </a:r>
            <a:endParaRPr lang="en-US" sz="1600" dirty="0" smtClean="0">
              <a:latin typeface="Trebuchet MS" pitchFamily="34" charset="0"/>
            </a:endParaRPr>
          </a:p>
          <a:p>
            <a:pPr algn="ctr"/>
            <a:r>
              <a:rPr lang="ru-RU" sz="1600" dirty="0" smtClean="0">
                <a:latin typeface="Trebuchet MS" pitchFamily="34" charset="0"/>
              </a:rPr>
              <a:t> учреждение</a:t>
            </a:r>
            <a:r>
              <a:rPr lang="en-US" sz="1600" dirty="0" smtClean="0">
                <a:latin typeface="Trebuchet MS" pitchFamily="34" charset="0"/>
              </a:rPr>
              <a:t> </a:t>
            </a:r>
            <a:r>
              <a:rPr lang="ru-RU" sz="1600" dirty="0" smtClean="0">
                <a:latin typeface="Trebuchet MS" pitchFamily="34" charset="0"/>
              </a:rPr>
              <a:t>высшего образования</a:t>
            </a:r>
            <a:endParaRPr lang="ru-RU" sz="1600" dirty="0">
              <a:latin typeface="Trebuchet MS" pitchFamily="34" charset="0"/>
            </a:endParaRPr>
          </a:p>
          <a:p>
            <a:pPr algn="ctr"/>
            <a:r>
              <a:rPr lang="ru-RU" sz="1600" b="1" dirty="0">
                <a:latin typeface="Trebuchet MS" pitchFamily="34" charset="0"/>
              </a:rPr>
              <a:t>«Владимирский государственный университет</a:t>
            </a:r>
          </a:p>
          <a:p>
            <a:pPr algn="ctr"/>
            <a:r>
              <a:rPr lang="ru-RU" sz="1600" b="1" dirty="0">
                <a:latin typeface="Trebuchet MS" pitchFamily="34" charset="0"/>
              </a:rPr>
              <a:t>имени Александра Григорьевича и Николая Григорьевича Столетовых»</a:t>
            </a:r>
          </a:p>
          <a:p>
            <a:pPr algn="ctr"/>
            <a:r>
              <a:rPr lang="ru-RU" sz="1600" b="1" dirty="0">
                <a:latin typeface="Trebuchet MS" pitchFamily="34" charset="0"/>
              </a:rPr>
              <a:t>(</a:t>
            </a:r>
            <a:r>
              <a:rPr lang="ru-RU" sz="1600" b="1" dirty="0" err="1">
                <a:latin typeface="Trebuchet MS" pitchFamily="34" charset="0"/>
              </a:rPr>
              <a:t>ВлГУ</a:t>
            </a:r>
            <a:r>
              <a:rPr lang="ru-RU" sz="1600" b="1" dirty="0">
                <a:latin typeface="Trebuchet MS" pitchFamily="34" charset="0"/>
              </a:rPr>
              <a:t>)</a:t>
            </a:r>
          </a:p>
          <a:p>
            <a:pPr algn="ctr"/>
            <a:endParaRPr lang="ru-RU" sz="1600" dirty="0" smtClean="0">
              <a:latin typeface="Trebuchet MS" pitchFamily="34" charset="0"/>
            </a:endParaRPr>
          </a:p>
          <a:p>
            <a:pPr algn="ctr"/>
            <a:r>
              <a:rPr lang="ru-RU" sz="1600" dirty="0" smtClean="0">
                <a:latin typeface="Trebuchet MS" pitchFamily="34" charset="0"/>
              </a:rPr>
              <a:t>Институт </a:t>
            </a:r>
            <a:r>
              <a:rPr lang="ru-RU" sz="1600" dirty="0">
                <a:latin typeface="Trebuchet MS" pitchFamily="34" charset="0"/>
              </a:rPr>
              <a:t>архитектуры, строительства и энергетики</a:t>
            </a:r>
          </a:p>
          <a:p>
            <a:pPr algn="ctr"/>
            <a:r>
              <a:rPr lang="ru-RU" sz="1600" dirty="0">
                <a:latin typeface="Trebuchet MS" pitchFamily="34" charset="0"/>
              </a:rPr>
              <a:t>Кафедра химической технологии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61048"/>
            <a:ext cx="8172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 тему: </a:t>
            </a:r>
            <a:r>
              <a:rPr lang="ru-RU" sz="25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«</a:t>
            </a:r>
            <a:r>
              <a:rPr lang="ru-RU" sz="25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сверхвысокопрочные</a:t>
            </a:r>
            <a:r>
              <a:rPr lang="ru-RU" sz="25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композиционные материалы»</a:t>
            </a:r>
            <a:endParaRPr lang="ru-RU" sz="25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384702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rebuchet MS" pitchFamily="34" charset="0"/>
              </a:rPr>
              <a:t>Владимир</a:t>
            </a:r>
            <a:r>
              <a:rPr lang="en-US" sz="1600" dirty="0" smtClean="0">
                <a:latin typeface="Trebuchet MS" pitchFamily="34" charset="0"/>
              </a:rPr>
              <a:t>,</a:t>
            </a:r>
            <a:r>
              <a:rPr lang="ru-RU" sz="1600" dirty="0" smtClean="0">
                <a:latin typeface="Trebuchet MS" pitchFamily="34" charset="0"/>
              </a:rPr>
              <a:t> 2018</a:t>
            </a:r>
            <a:endParaRPr lang="ru-RU" sz="16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2564904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Презентация</a:t>
            </a:r>
          </a:p>
          <a:p>
            <a:pPr algn="ctr">
              <a:spcBef>
                <a:spcPct val="0"/>
              </a:spcBef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по дисциплине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«современные полимерные</a:t>
            </a:r>
          </a:p>
          <a:p>
            <a:pPr algn="ctr">
              <a:spcBef>
                <a:spcPct val="0"/>
              </a:spcBef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Композиционные материалы»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4162" y="5157192"/>
            <a:ext cx="312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rebuchet MS" pitchFamily="34" charset="0"/>
              </a:rPr>
              <a:t>Выполнил работу:</a:t>
            </a:r>
          </a:p>
          <a:p>
            <a:pPr algn="r"/>
            <a:r>
              <a:rPr lang="ru-RU" sz="1600" dirty="0" smtClean="0">
                <a:latin typeface="Trebuchet MS" pitchFamily="34" charset="0"/>
              </a:rPr>
              <a:t>магистрант 1 курса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ru-RU" sz="1600" dirty="0" smtClean="0">
                <a:latin typeface="Trebuchet MS" pitchFamily="34" charset="0"/>
              </a:rPr>
              <a:t>Кочуров Дмитрий Валерьевич</a:t>
            </a:r>
          </a:p>
        </p:txBody>
      </p:sp>
    </p:spTree>
    <p:extLst>
      <p:ext uri="{BB962C8B-B14F-4D97-AF65-F5344CB8AC3E}">
        <p14:creationId xmlns:p14="http://schemas.microsoft.com/office/powerpoint/2010/main" val="29366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42648" y="-82549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выводы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425470"/>
                <a:ext cx="8172400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63" indent="-4763">
                  <a:defRPr/>
                </a:pPr>
                <a:r>
                  <a:rPr lang="ru-RU" sz="2000" b="1" u="sng" dirty="0" smtClean="0"/>
                  <a:t>Основные достоинства пресс-материала </a:t>
                </a:r>
                <a:r>
                  <a:rPr lang="ru-RU" sz="2000" b="1" u="sng" dirty="0" err="1" smtClean="0"/>
                  <a:t>графелон</a:t>
                </a:r>
                <a:r>
                  <a:rPr lang="ru-RU" sz="2000" b="1" u="sng" dirty="0" smtClean="0"/>
                  <a:t>: </a:t>
                </a:r>
                <a:endParaRPr lang="en-US" sz="2000" b="1" u="sng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химически </a:t>
                </a:r>
                <a:r>
                  <a:rPr lang="ru-RU" sz="1400" dirty="0"/>
                  <a:t>устойчив в кипящей воде</a:t>
                </a:r>
                <a:r>
                  <a:rPr lang="en-US" sz="1400" dirty="0"/>
                  <a:t>, </a:t>
                </a:r>
                <a:r>
                  <a:rPr lang="ru-RU" sz="1400" dirty="0"/>
                  <a:t>к действию топлив, масел, некоторых минеральных и органических кислот, </a:t>
                </a:r>
                <a:r>
                  <a:rPr lang="ru-RU" sz="1400" dirty="0" smtClean="0"/>
                  <a:t>щелочам</a:t>
                </a:r>
                <a:r>
                  <a:rPr lang="en-US" sz="1400" dirty="0" smtClean="0"/>
                  <a:t>,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спирта</a:t>
                </a:r>
                <a:r>
                  <a:rPr lang="ru-RU" sz="1400" dirty="0" smtClean="0"/>
                  <a:t>м</a:t>
                </a:r>
                <a:r>
                  <a:rPr lang="en-US" sz="1400" dirty="0" smtClean="0"/>
                  <a:t>,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углеводорода</a:t>
                </a:r>
                <a:r>
                  <a:rPr lang="ru-RU" sz="1400" dirty="0" smtClean="0"/>
                  <a:t>м</a:t>
                </a:r>
                <a:r>
                  <a:rPr lang="en-US" sz="1400" dirty="0" smtClean="0"/>
                  <a:t>,</a:t>
                </a:r>
                <a:r>
                  <a:rPr lang="ru-RU" sz="1400" dirty="0" smtClean="0"/>
                  <a:t> э</a:t>
                </a:r>
                <a:r>
                  <a:rPr lang="en-US" sz="1400" dirty="0" smtClean="0"/>
                  <a:t>фира</a:t>
                </a:r>
                <a:r>
                  <a:rPr lang="ru-RU" sz="1400" dirty="0" smtClean="0"/>
                  <a:t>м; 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обладает </a:t>
                </a:r>
                <a:r>
                  <a:rPr lang="ru-RU" sz="1400" dirty="0"/>
                  <a:t>стойкостью к длительному тепловому (при 220-250°С) и атмосферному старению</a:t>
                </a:r>
                <a:r>
                  <a:rPr lang="en-US" sz="1400" dirty="0"/>
                  <a:t>, </a:t>
                </a:r>
                <a:r>
                  <a:rPr lang="ru-RU" sz="1400" dirty="0" smtClean="0"/>
                  <a:t>устойчив </a:t>
                </a:r>
                <a:r>
                  <a:rPr lang="ru-RU" sz="1400" dirty="0"/>
                  <a:t>к действию радиационного </a:t>
                </a:r>
                <a:r>
                  <a:rPr lang="ru-RU" sz="1400" dirty="0" smtClean="0"/>
                  <a:t>облучения и плесневым грибкам;</a:t>
                </a:r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/>
                  <a:t> не горит</a:t>
                </a:r>
                <a:r>
                  <a:rPr lang="ru-RU" sz="1400" dirty="0" smtClean="0"/>
                  <a:t>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изделия </a:t>
                </a:r>
                <a:r>
                  <a:rPr lang="ru-RU" sz="1400" dirty="0"/>
                  <a:t>из </a:t>
                </a:r>
                <a:r>
                  <a:rPr lang="ru-RU" sz="1400" dirty="0" err="1"/>
                  <a:t>графелона</a:t>
                </a:r>
                <a:r>
                  <a:rPr lang="ru-RU" sz="1400" dirty="0"/>
                  <a:t> характеризуются высокими </a:t>
                </a:r>
                <a:r>
                  <a:rPr lang="ru-RU" sz="1400" dirty="0" smtClean="0"/>
                  <a:t>прочностными и </a:t>
                </a:r>
                <a:r>
                  <a:rPr lang="ru-RU" sz="1400" dirty="0"/>
                  <a:t>диэлектрическими свойствами </a:t>
                </a:r>
                <a:r>
                  <a:rPr lang="ru-RU" sz="1400" dirty="0" smtClean="0"/>
                  <a:t>в </a:t>
                </a:r>
                <a:r>
                  <a:rPr lang="ru-RU" sz="1400" dirty="0"/>
                  <a:t>интервале температур от –70 до +250°С;</a:t>
                </a:r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высокая рабочая теплостойкость изделий </a:t>
                </a:r>
                <a:r>
                  <a:rPr lang="ru-RU" sz="1400" dirty="0"/>
                  <a:t>(до +270°С);</a:t>
                </a:r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низкая температура хрупкости изделий (до </a:t>
                </a:r>
                <a:r>
                  <a:rPr lang="ru-RU" sz="1400" dirty="0"/>
                  <a:t>–</a:t>
                </a:r>
                <a:r>
                  <a:rPr lang="ru-RU" sz="1400" dirty="0" smtClean="0"/>
                  <a:t>70°С);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низкий </a:t>
                </a:r>
                <a:r>
                  <a:rPr lang="ru-RU" sz="1400" dirty="0"/>
                  <a:t>коэффициент трения и повышенная износостойкость изделий из него (повышенные антифрикционные свойства);</a:t>
                </a:r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</a:t>
                </a:r>
                <a:r>
                  <a:rPr lang="en-US" sz="1400" dirty="0" smtClean="0"/>
                  <a:t>хорош</a:t>
                </a:r>
                <a:r>
                  <a:rPr lang="ru-RU" sz="1400" dirty="0" err="1" smtClean="0"/>
                  <a:t>ая</a:t>
                </a:r>
                <a:r>
                  <a:rPr lang="en-US" sz="1400" dirty="0" smtClean="0"/>
                  <a:t> стабильность </a:t>
                </a:r>
                <a:r>
                  <a:rPr lang="en-US" sz="1400" dirty="0"/>
                  <a:t>размеров получающихся </a:t>
                </a:r>
                <a:r>
                  <a:rPr lang="en-US" sz="1400" dirty="0" smtClean="0"/>
                  <a:t>изделий</a:t>
                </a:r>
                <a:r>
                  <a:rPr lang="ru-RU" sz="1400" dirty="0" smtClean="0"/>
                  <a:t> из него;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практически </a:t>
                </a:r>
                <a:r>
                  <a:rPr lang="ru-RU" sz="1400" dirty="0"/>
                  <a:t>не набухает в </a:t>
                </a:r>
                <a:r>
                  <a:rPr lang="ru-RU" sz="1400" dirty="0" smtClean="0"/>
                  <a:t>воде</a:t>
                </a:r>
                <a:r>
                  <a:rPr lang="en-US" sz="1400" dirty="0" smtClean="0"/>
                  <a:t>, </a:t>
                </a:r>
                <a:r>
                  <a:rPr lang="ru-RU" sz="1400" dirty="0" smtClean="0"/>
                  <a:t>в среде </a:t>
                </a:r>
                <a:r>
                  <a:rPr lang="ru-RU" sz="1400" dirty="0"/>
                  <a:t>большинства </a:t>
                </a:r>
                <a:r>
                  <a:rPr lang="ru-RU" sz="1400" dirty="0" smtClean="0"/>
                  <a:t>углеводородов и </a:t>
                </a:r>
                <a:r>
                  <a:rPr lang="ru-RU" sz="1400" dirty="0"/>
                  <a:t>других органических </a:t>
                </a:r>
                <a:r>
                  <a:rPr lang="ru-RU" sz="1400" dirty="0" smtClean="0"/>
                  <a:t>жидкостей;</a:t>
                </a:r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легкость </a:t>
                </a:r>
                <a:r>
                  <a:rPr lang="ru-RU" sz="1400" dirty="0"/>
                  <a:t>последующей механической обработки </a:t>
                </a:r>
                <a:r>
                  <a:rPr lang="ru-RU" sz="1400" dirty="0" smtClean="0"/>
                  <a:t>изделий </a:t>
                </a:r>
                <a:r>
                  <a:rPr lang="ru-RU" sz="1400" dirty="0"/>
                  <a:t>после </a:t>
                </a:r>
                <a:r>
                  <a:rPr lang="ru-RU" sz="1400" dirty="0" smtClean="0"/>
                  <a:t>изготовления.</a:t>
                </a:r>
                <a:endParaRPr lang="ru-RU" sz="1400" dirty="0"/>
              </a:p>
              <a:p>
                <a:pPr>
                  <a:defRPr/>
                </a:pPr>
                <a:endParaRPr lang="ru-RU" sz="1400" b="1" u="sng" dirty="0"/>
              </a:p>
              <a:p>
                <a:pPr marL="4763" indent="-4763">
                  <a:defRPr/>
                </a:pPr>
                <a:r>
                  <a:rPr lang="ru-RU" sz="2000" b="1" u="sng" dirty="0"/>
                  <a:t>Основные недостатки пресс-материала </a:t>
                </a:r>
                <a:r>
                  <a:rPr lang="ru-RU" sz="2000" b="1" u="sng" dirty="0" err="1"/>
                  <a:t>графелон</a:t>
                </a:r>
                <a:r>
                  <a:rPr lang="ru-RU" sz="2000" b="1" u="sng" dirty="0"/>
                  <a:t>: </a:t>
                </a:r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растворяется </a:t>
                </a:r>
                <a:r>
                  <a:rPr lang="ru-RU" sz="1400" dirty="0"/>
                  <a:t>в концентрированной серной и азотной кислотах, </a:t>
                </a:r>
                <a:r>
                  <a:rPr lang="ru-RU" sz="1400" dirty="0" err="1"/>
                  <a:t>диметилацетамиде</a:t>
                </a:r>
                <a:r>
                  <a:rPr lang="en-US" sz="1400" dirty="0"/>
                  <a:t>, </a:t>
                </a:r>
                <a:r>
                  <a:rPr lang="ru-RU" sz="1400" dirty="0" err="1"/>
                  <a:t>диметилформамиде</a:t>
                </a:r>
                <a:r>
                  <a:rPr lang="en-US" sz="1400" dirty="0"/>
                  <a:t>, </a:t>
                </a:r>
                <a:r>
                  <a:rPr lang="ru-RU" sz="1400" dirty="0"/>
                  <a:t>феноле и </a:t>
                </a:r>
                <a:r>
                  <a:rPr lang="ru-RU" sz="1400" dirty="0" smtClean="0"/>
                  <a:t>некоторых других углеводородах; 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трудность </a:t>
                </a:r>
                <a:r>
                  <a:rPr lang="ru-RU" sz="1400" dirty="0"/>
                  <a:t>переработки в изделия, </a:t>
                </a:r>
                <a:r>
                  <a:rPr lang="ru-RU" sz="1400" dirty="0" smtClean="0"/>
                  <a:t>обусловленная как </a:t>
                </a:r>
                <a:r>
                  <a:rPr lang="ru-RU" sz="1400" dirty="0"/>
                  <a:t>низкой текучестью расплава даже при </a:t>
                </a:r>
                <a:r>
                  <a:rPr lang="ru-RU" sz="1400" dirty="0" smtClean="0"/>
                  <a:t>температуре размягчения (+330°С)</a:t>
                </a:r>
                <a:r>
                  <a:rPr lang="en-US" sz="1400" dirty="0" smtClean="0"/>
                  <a:t>,</a:t>
                </a:r>
                <a:r>
                  <a:rPr lang="ru-RU" sz="1400" dirty="0" smtClean="0"/>
                  <a:t> так и</a:t>
                </a:r>
                <a:r>
                  <a:rPr lang="en-US" sz="1400" dirty="0" smtClean="0"/>
                  <a:t> </a:t>
                </a:r>
                <a:r>
                  <a:rPr lang="ru-RU" sz="1400" dirty="0"/>
                  <a:t>высокой вязкостью расплава (</a:t>
                </a:r>
                <a:r>
                  <a:rPr lang="en-US" sz="1400" dirty="0" smtClean="0"/>
                  <a:t>10</a:t>
                </a:r>
                <a:r>
                  <a:rPr lang="en-US" sz="1400" baseline="30000" dirty="0" smtClean="0"/>
                  <a:t>6</a:t>
                </a:r>
                <a:r>
                  <a:rPr lang="ru-RU" sz="1400" baseline="30000" dirty="0" smtClean="0"/>
                  <a:t> </a:t>
                </a:r>
                <a:r>
                  <a:rPr lang="en-US" sz="1400" dirty="0" smtClean="0"/>
                  <a:t>-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10</a:t>
                </a:r>
                <a:r>
                  <a:rPr lang="en-US" sz="1400" baseline="30000" dirty="0" smtClean="0"/>
                  <a:t>7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Па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∙</m:t>
                    </m:r>
                  </m:oMath>
                </a14:m>
                <a:r>
                  <a:rPr lang="en-US" sz="1400" dirty="0"/>
                  <a:t>с</a:t>
                </a:r>
                <a:r>
                  <a:rPr lang="ru-RU" sz="1400" dirty="0" smtClean="0"/>
                  <a:t>);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небольшой </a:t>
                </a:r>
                <a:r>
                  <a:rPr lang="ru-RU" sz="1400" dirty="0"/>
                  <a:t>интервал переработки </a:t>
                </a:r>
                <a:r>
                  <a:rPr lang="ru-RU" sz="1400" dirty="0" err="1"/>
                  <a:t>графелона</a:t>
                </a:r>
                <a:r>
                  <a:rPr lang="ru-RU" sz="1400" dirty="0"/>
                  <a:t> (</a:t>
                </a:r>
                <a:r>
                  <a:rPr lang="en-US" sz="1400" dirty="0"/>
                  <a:t>около </a:t>
                </a:r>
                <a:r>
                  <a:rPr lang="ru-RU" sz="1400" dirty="0" smtClean="0"/>
                  <a:t>+</a:t>
                </a:r>
                <a:r>
                  <a:rPr lang="en-US" sz="1400" dirty="0"/>
                  <a:t>330-350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/>
                      </a:rPr>
                      <m:t> ℃</m:t>
                    </m:r>
                  </m:oMath>
                </a14:m>
                <a:r>
                  <a:rPr lang="ru-RU" sz="1400" dirty="0" smtClean="0"/>
                  <a:t>);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высокая </a:t>
                </a:r>
                <a:r>
                  <a:rPr lang="ru-RU" sz="1400" dirty="0"/>
                  <a:t>гигроскопичность (способность поглощать влагу из окружающей среды</a:t>
                </a:r>
                <a:r>
                  <a:rPr lang="ru-RU" sz="1400" dirty="0" smtClean="0"/>
                  <a:t>);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низкая </a:t>
                </a:r>
                <a:r>
                  <a:rPr lang="ru-RU" sz="1400" dirty="0"/>
                  <a:t>гидролитиче­ская стойкость и недостаточная </a:t>
                </a:r>
                <a:r>
                  <a:rPr lang="ru-RU" sz="1400" dirty="0" smtClean="0"/>
                  <a:t>термостабильность;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слабая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совместимость с пластификаторами и </a:t>
                </a:r>
                <a:r>
                  <a:rPr lang="en-US" sz="1400" dirty="0" smtClean="0"/>
                  <a:t>стабилизаторами</a:t>
                </a:r>
                <a:r>
                  <a:rPr lang="ru-RU" sz="1400" dirty="0" smtClean="0"/>
                  <a:t>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en-US" sz="1400" dirty="0"/>
                  <a:t> </a:t>
                </a:r>
                <a:r>
                  <a:rPr lang="ru-RU" sz="1400" dirty="0" smtClean="0"/>
                  <a:t>невозможность </a:t>
                </a:r>
                <a:r>
                  <a:rPr lang="ru-RU" sz="1400" dirty="0"/>
                  <a:t>использования серийного оборудования для переработки </a:t>
                </a:r>
                <a:r>
                  <a:rPr lang="ru-RU" sz="1400" dirty="0" err="1" smtClean="0"/>
                  <a:t>графелона</a:t>
                </a:r>
                <a:r>
                  <a:rPr lang="ru-RU" sz="1400" dirty="0" smtClean="0"/>
                  <a:t> в изделия;</a:t>
                </a:r>
                <a:endParaRPr lang="ru-RU" sz="1400" dirty="0"/>
              </a:p>
              <a:p>
                <a:pPr marL="4763" indent="-4763">
                  <a:buFontTx/>
                  <a:buChar char="-"/>
                  <a:defRPr/>
                </a:pPr>
                <a:r>
                  <a:rPr lang="ru-RU" sz="1400" dirty="0" smtClean="0"/>
                  <a:t> невысокая </a:t>
                </a:r>
                <a:r>
                  <a:rPr lang="ru-RU" sz="1400" dirty="0"/>
                  <a:t>устойчивость к </a:t>
                </a:r>
                <a:r>
                  <a:rPr lang="ru-RU" sz="1400" dirty="0" smtClean="0"/>
                  <a:t>УФ-излучению.</a:t>
                </a:r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470"/>
                <a:ext cx="8172400" cy="6740307"/>
              </a:xfrm>
              <a:prstGeom prst="rect">
                <a:avLst/>
              </a:prstGeom>
              <a:blipFill rotWithShape="1">
                <a:blip r:embed="rId3"/>
                <a:stretch>
                  <a:fillRect l="-746" t="-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14"/>
          <p:cNvSpPr txBox="1">
            <a:spLocks/>
          </p:cNvSpPr>
          <p:nvPr/>
        </p:nvSpPr>
        <p:spPr>
          <a:xfrm>
            <a:off x="-4264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5365104" y="-1899592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 indent="-4763">
              <a:buFontTx/>
              <a:buChar char="-"/>
              <a:defRPr/>
            </a:pPr>
            <a:endParaRPr lang="ru-RU" sz="1450" dirty="0" smtClean="0"/>
          </a:p>
          <a:p>
            <a:pPr marL="4763" indent="-4763">
              <a:buFontTx/>
              <a:buChar char="-"/>
              <a:defRPr/>
            </a:pPr>
            <a:endParaRPr lang="ru-RU" sz="145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4864"/>
            <a:ext cx="8172400" cy="720080"/>
          </a:xfrm>
        </p:spPr>
        <p:txBody>
          <a:bodyPr>
            <a:noAutofit/>
          </a:bodyPr>
          <a:lstStyle/>
          <a:p>
            <a:pPr marL="18288" indent="0" algn="ctr">
              <a:spcBef>
                <a:spcPct val="0"/>
              </a:spcBef>
              <a:buNone/>
            </a:pPr>
            <a:r>
              <a:rPr lang="ru-RU" sz="7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Спасибо за внимание!!!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13" y="116632"/>
            <a:ext cx="7984232" cy="5543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837928"/>
            <a:ext cx="8163497" cy="504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Характеристика сырья ………………………………………….3 сл.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3248" y="1347267"/>
            <a:ext cx="8175648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Характеристика готовой продукции …………………...6 </a:t>
            </a:r>
            <a:r>
              <a:rPr lang="ru-RU" sz="2400" dirty="0"/>
              <a:t>сл.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8903" y="1868538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Физико</a:t>
            </a:r>
            <a:r>
              <a:rPr lang="ru-RU" sz="2400" dirty="0"/>
              <a:t>-</a:t>
            </a:r>
            <a:r>
              <a:rPr lang="ru-RU" sz="2400" dirty="0" smtClean="0"/>
              <a:t>химические основы технологического процесса ……………………………………….……………………… 7 </a:t>
            </a:r>
            <a:r>
              <a:rPr lang="ru-RU" sz="2400" dirty="0"/>
              <a:t>сл.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-180528" y="260648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2721496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Технологическая схема производства…….………...</a:t>
            </a:r>
            <a:r>
              <a:rPr lang="ru-RU" sz="2400" dirty="0"/>
              <a:t>9</a:t>
            </a:r>
            <a:r>
              <a:rPr lang="ru-RU" sz="2400" dirty="0" smtClean="0"/>
              <a:t> </a:t>
            </a:r>
            <a:r>
              <a:rPr lang="ru-RU" sz="2400" dirty="0"/>
              <a:t>сл.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3264521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Выводы……………………………………...….…………………….10 </a:t>
            </a:r>
            <a:r>
              <a:rPr lang="ru-RU" sz="2400" dirty="0"/>
              <a:t>сл.</a:t>
            </a:r>
          </a:p>
        </p:txBody>
      </p:sp>
    </p:spTree>
    <p:extLst>
      <p:ext uri="{BB962C8B-B14F-4D97-AF65-F5344CB8AC3E}">
        <p14:creationId xmlns:p14="http://schemas.microsoft.com/office/powerpoint/2010/main" val="26165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788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Характеристика сырья</a:t>
            </a:r>
            <a:endParaRPr lang="ru-RU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5904" y="734774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latin typeface="Arial" pitchFamily="34" charset="0"/>
                <a:cs typeface="Arial" pitchFamily="34" charset="0"/>
              </a:rPr>
              <a:t>Г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рафелон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– это полимерный композиционный материал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состоящий из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полиэфирэфиркетон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а (в частности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фенилона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армирующ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его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наполнител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я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из измельченного волокна углеродной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ткани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Графелон относ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тся к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антифрикционным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компози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ционным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материалам на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основе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термопластичных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artem\Downloads\Новый документ 2018-04-30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4752528" cy="15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6047405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формула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графелона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rtem\Desktop\11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" y="805873"/>
            <a:ext cx="2632214" cy="25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307205"/>
            <a:ext cx="81465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Arial" pitchFamily="34" charset="0"/>
                <a:cs typeface="Arial" pitchFamily="34" charset="0"/>
              </a:rPr>
              <a:t>полимеров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и мо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жет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использоваться при изготовлении высоконапряженных узлов трения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различного назначения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и формирования на его основе элементов уплотнений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1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15" y="-105072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/>
              <a:t>Характеристика сырья (продолжение)</a:t>
            </a:r>
            <a:endParaRPr lang="ru-RU" sz="24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620688"/>
            <a:ext cx="76328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charset="0"/>
                <a:cs typeface="Arial" charset="0"/>
              </a:rPr>
              <a:t>Таблица </a:t>
            </a:r>
            <a:r>
              <a:rPr lang="ru-RU" dirty="0" smtClean="0">
                <a:latin typeface="Arial" charset="0"/>
                <a:cs typeface="Arial" charset="0"/>
              </a:rPr>
              <a:t>1 </a:t>
            </a:r>
            <a:r>
              <a:rPr lang="ru-RU" dirty="0">
                <a:latin typeface="Arial" charset="0"/>
                <a:cs typeface="Arial" charset="0"/>
              </a:rPr>
              <a:t>– Сравнение основных технических характеристик полимерного композиционного материала </a:t>
            </a:r>
            <a:r>
              <a:rPr lang="ru-RU" dirty="0" err="1">
                <a:latin typeface="Arial" charset="0"/>
                <a:cs typeface="Arial" charset="0"/>
              </a:rPr>
              <a:t>графелон</a:t>
            </a:r>
            <a:r>
              <a:rPr lang="ru-RU" dirty="0">
                <a:latin typeface="Arial" charset="0"/>
                <a:cs typeface="Arial" charset="0"/>
              </a:rPr>
              <a:t> марки «Графелон-20» и пресс-материала </a:t>
            </a:r>
            <a:r>
              <a:rPr lang="ru-RU" dirty="0" err="1">
                <a:latin typeface="Arial" charset="0"/>
                <a:cs typeface="Arial" charset="0"/>
              </a:rPr>
              <a:t>фенилон</a:t>
            </a:r>
            <a:r>
              <a:rPr lang="ru-RU" dirty="0">
                <a:latin typeface="Arial" charset="0"/>
                <a:cs typeface="Arial" charset="0"/>
              </a:rPr>
              <a:t> марки «С2»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65849"/>
                  </p:ext>
                </p:extLst>
              </p:nvPr>
            </p:nvGraphicFramePr>
            <p:xfrm>
              <a:off x="263792" y="1700808"/>
              <a:ext cx="7620576" cy="49551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4152"/>
                    <a:gridCol w="1872208"/>
                    <a:gridCol w="1944216"/>
                  </a:tblGrid>
                  <a:tr h="269334">
                    <a:tc row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Показатель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Значение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632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Графелон-20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Фенилон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С2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6268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Плотность, г/см3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,3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,35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38669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Разрушающее напряжение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 изгиб, МПа, не менее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38669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Разрушающее напряжение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 растяжение, МПа, 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82907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Разрушающее напряжение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 сжатие, МПа, 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240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94421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Ударная вязкость, </a:t>
                          </a:r>
                          <a:endParaRPr lang="ru-RU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кДж/м2, 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38669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Твердость по Бринеллю, </a:t>
                          </a:r>
                          <a:endParaRPr lang="ru-RU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МПа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3469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Теплостойкость по </a:t>
                          </a:r>
                          <a:r>
                            <a:rPr lang="ru-RU" sz="18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Мартенсу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3469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Теплостойкость по 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Вика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Коэффициент трения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0,105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0,140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65849"/>
                  </p:ext>
                </p:extLst>
              </p:nvPr>
            </p:nvGraphicFramePr>
            <p:xfrm>
              <a:off x="263792" y="1700808"/>
              <a:ext cx="7620576" cy="49551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4152"/>
                    <a:gridCol w="1872208"/>
                    <a:gridCol w="1944216"/>
                  </a:tblGrid>
                  <a:tr h="274320">
                    <a:tc row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Показатель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Значение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632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Графелон-20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R="3810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Фенилон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С2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6268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Плотность, г/см3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,3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,35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Разрушающее напряжение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 изгиб, МПа, не менее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Разрушающее напряжение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 растяжение, МПа, 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82907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Разрушающее напряжение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 сжатие, МПа, 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240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94421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Ударная вязкость, </a:t>
                          </a:r>
                          <a:endParaRPr lang="ru-RU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кДж/м2, 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Твердость по Бринеллю, </a:t>
                          </a:r>
                          <a:endParaRPr lang="ru-RU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МПа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не менее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34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358000" r="-100481" b="-23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270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034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458000" r="-100481" b="-13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Коэффициент трения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0,105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0,140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81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15" y="-105072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/>
              <a:t>Характеристика сырья (окончание)</a:t>
            </a:r>
            <a:endParaRPr lang="ru-RU" sz="24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908720"/>
            <a:ext cx="7632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683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Таблица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2 </a:t>
            </a:r>
            <a:r>
              <a:rPr lang="ru-RU" dirty="0">
                <a:latin typeface="Arial" charset="0"/>
                <a:cs typeface="Arial" charset="0"/>
              </a:rPr>
              <a:t>– Требования к </a:t>
            </a:r>
            <a:r>
              <a:rPr lang="ru-RU" dirty="0" err="1">
                <a:latin typeface="Arial" charset="0"/>
                <a:cs typeface="Arial" charset="0"/>
              </a:rPr>
              <a:t>графелону</a:t>
            </a:r>
            <a:r>
              <a:rPr lang="ru-RU" dirty="0">
                <a:latin typeface="Arial" charset="0"/>
                <a:cs typeface="Arial" charset="0"/>
              </a:rPr>
              <a:t> марки «Графелон-20» и компонентам, входящих в его состав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004831"/>
                  </p:ext>
                </p:extLst>
              </p:nvPr>
            </p:nvGraphicFramePr>
            <p:xfrm>
              <a:off x="214062" y="1772816"/>
              <a:ext cx="7707764" cy="3840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3148"/>
                    <a:gridCol w="2359390"/>
                    <a:gridCol w="1457034"/>
                    <a:gridCol w="1728192"/>
                  </a:tblGrid>
                  <a:tr h="0">
                    <a:tc>
                      <a:txBody>
                        <a:bodyPr/>
                        <a:lstStyle/>
                        <a:p>
                          <a:pPr marL="0" marR="38100" algn="ctr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3810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kumimoji="0" lang="en-US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Наименование сырья </a:t>
                          </a:r>
                        </a:p>
                        <a:p>
                          <a:pPr marL="0" marR="38100" algn="ctr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kumimoji="0"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ГОСТ, ТУ, а также методика на подготовку сырья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Обязатель</a:t>
                          </a:r>
                          <a:r>
                            <a:rPr kumimoji="0" lang="en-US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ные</a:t>
                          </a:r>
                          <a:r>
                            <a:rPr kumimoji="0" lang="ru-RU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показатели для проверки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Регламенти</a:t>
                          </a:r>
                          <a:r>
                            <a:rPr kumimoji="0" lang="en-US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руемые</a:t>
                          </a:r>
                          <a:r>
                            <a:rPr kumimoji="0" lang="ru-RU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показатели с допустимым 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отклонением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6268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Пресс-материал </a:t>
                          </a:r>
                          <a:r>
                            <a:rPr kumimoji="0" lang="ru-RU" sz="18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фенилон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марки «С2»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ТУ 2224-023-21065073-2003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ТУ 6-05-221-226-72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Ударная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вязкость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не менее 35 кДж/м2 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 кДж/м2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38669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Графитированная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ткань «Урал Т-22Р, марка А»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ГОСТ 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28005-88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38669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Пресс-композиция </a:t>
                          </a:r>
                          <a:r>
                            <a:rPr kumimoji="0" lang="ru-RU" sz="18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графелон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марки «Графелон-20»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Производственная методика №572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Ударная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вязкость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не менее 25 кДж/м2 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sz="1800" b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 кДж/м2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004831"/>
                  </p:ext>
                </p:extLst>
              </p:nvPr>
            </p:nvGraphicFramePr>
            <p:xfrm>
              <a:off x="214062" y="1772816"/>
              <a:ext cx="7707764" cy="38404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3148"/>
                    <a:gridCol w="2359390"/>
                    <a:gridCol w="1457034"/>
                    <a:gridCol w="1728192"/>
                  </a:tblGrid>
                  <a:tr h="1371600">
                    <a:tc>
                      <a:txBody>
                        <a:bodyPr/>
                        <a:lstStyle/>
                        <a:p>
                          <a:pPr marL="0" marR="38100" algn="ctr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 marL="0" marR="3810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kumimoji="0" lang="en-US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Наименование сырья </a:t>
                          </a:r>
                        </a:p>
                        <a:p>
                          <a:pPr marL="0" marR="38100" algn="ctr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kumimoji="0"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ГОСТ, ТУ, а также методика на подготовку сырья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Обязатель</a:t>
                          </a:r>
                          <a:r>
                            <a:rPr kumimoji="0" lang="en-US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ные</a:t>
                          </a:r>
                          <a:r>
                            <a:rPr kumimoji="0" lang="ru-RU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показатели для проверки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Регламенти</a:t>
                          </a:r>
                          <a:r>
                            <a:rPr kumimoji="0" lang="en-US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руемые</a:t>
                          </a:r>
                          <a:r>
                            <a:rPr kumimoji="0" lang="ru-RU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показатели с допустимым </a:t>
                          </a:r>
                        </a:p>
                        <a:p>
                          <a:pPr marL="0" marR="381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отклонением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Пресс-материал </a:t>
                          </a:r>
                          <a:r>
                            <a:rPr kumimoji="0" lang="ru-RU" sz="18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фенилон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марки «С2»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ТУ 2224-023-21065073-2003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ТУ 6-05-221-226-72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Ударная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вязкость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5423" t="-177037" b="-216296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Графитированная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ткань «Урал Т-22Р, марка А»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410" marR="4041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ГОСТ 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28005-88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Пресс-композиция </a:t>
                          </a:r>
                          <a:r>
                            <a:rPr kumimoji="0" lang="ru-RU" sz="18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графелон</a:t>
                          </a:r>
                          <a:r>
                            <a:rPr kumimoji="0" lang="ru-RU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марки «Графелон-20»</a:t>
                          </a:r>
                          <a:endParaRPr kumimoji="0" lang="ru-RU" sz="18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Производственная методика №572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Ударная </a:t>
                          </a:r>
                        </a:p>
                        <a:p>
                          <a:pPr marL="0" marR="2540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вязкость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5423" t="-377037" b="-162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08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40" y="-36512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2900" b="0" dirty="0" smtClean="0"/>
              <a:t>Характеристика готовой продукции</a:t>
            </a:r>
            <a:endParaRPr lang="ru-RU" sz="29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74921"/>
            <a:ext cx="81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en-US" sz="1750" dirty="0" smtClean="0"/>
              <a:t>Кольцевые </a:t>
            </a:r>
            <a:r>
              <a:rPr lang="en-US" sz="1750" dirty="0"/>
              <a:t>заготовки (буксы) и другие виды заготовок представляют собой детали с наружным диаметром от 40 до 300 мм, толщиной стенки от 5 до 40 мм, высотой от 8 до 100 мм. Кольцевые и другие видов заготовок из графелона (стержневые, для специальных колец) должны изготавливаться в соответствии с ТУ 2224-023-21065073-2003</a:t>
            </a:r>
            <a:r>
              <a:rPr lang="ru-RU" sz="1750" dirty="0"/>
              <a:t> </a:t>
            </a:r>
            <a:r>
              <a:rPr lang="en-US" sz="1750" dirty="0"/>
              <a:t>и </a:t>
            </a:r>
            <a:r>
              <a:rPr lang="ru-RU" sz="1750" dirty="0"/>
              <a:t>ТУ 6-05-221-226-72</a:t>
            </a:r>
            <a:r>
              <a:rPr lang="en-US" sz="1750" dirty="0"/>
              <a:t>, а также по технологи­ческой документации и рабочим чертежам, утвержденным в установленном порядке. </a:t>
            </a:r>
            <a:endParaRPr lang="ru-RU" sz="17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7987" y="4653136"/>
            <a:ext cx="8184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1750" dirty="0" smtClean="0"/>
              <a:t>При испытаниях изделий контролируют </a:t>
            </a:r>
            <a:r>
              <a:rPr lang="ru-RU" sz="1750" dirty="0"/>
              <a:t>основные размеры </a:t>
            </a:r>
            <a:r>
              <a:rPr lang="ru-RU" sz="1750" dirty="0" smtClean="0"/>
              <a:t>изделий.</a:t>
            </a:r>
            <a:r>
              <a:rPr lang="en-US" sz="1750" dirty="0" smtClean="0"/>
              <a:t> </a:t>
            </a:r>
            <a:r>
              <a:rPr lang="ru-RU" sz="1750" dirty="0" smtClean="0"/>
              <a:t>Остальные </a:t>
            </a:r>
            <a:r>
              <a:rPr lang="ru-RU" sz="1750" dirty="0"/>
              <a:t>размеры должны обеспечиваться принятой к производству формующей </a:t>
            </a:r>
            <a:r>
              <a:rPr lang="ru-RU" sz="1750" dirty="0" smtClean="0"/>
              <a:t>оснасткой,</a:t>
            </a:r>
            <a:r>
              <a:rPr lang="en-US" sz="1750" dirty="0" smtClean="0"/>
              <a:t> </a:t>
            </a:r>
            <a:r>
              <a:rPr lang="ru-RU" sz="1750" dirty="0" smtClean="0"/>
              <a:t>контролируемой </a:t>
            </a:r>
            <a:r>
              <a:rPr lang="ru-RU" sz="1750" dirty="0"/>
              <a:t>при ее </a:t>
            </a:r>
            <a:r>
              <a:rPr lang="ru-RU" sz="1750" dirty="0" smtClean="0"/>
              <a:t>приемке.</a:t>
            </a:r>
            <a:r>
              <a:rPr lang="en-US" sz="1750" dirty="0" smtClean="0"/>
              <a:t> </a:t>
            </a:r>
            <a:r>
              <a:rPr lang="ru-RU" sz="1750" dirty="0" smtClean="0"/>
              <a:t>Испытания </a:t>
            </a:r>
            <a:r>
              <a:rPr lang="ru-RU" sz="1750" dirty="0"/>
              <a:t>изделий </a:t>
            </a:r>
            <a:r>
              <a:rPr lang="ru-RU" sz="1750" dirty="0" smtClean="0"/>
              <a:t>проводят </a:t>
            </a:r>
            <a:r>
              <a:rPr lang="ru-RU" sz="1750" dirty="0"/>
              <a:t>не реже одного раза в год. </a:t>
            </a:r>
            <a:r>
              <a:rPr lang="ru-RU" sz="1750" dirty="0" smtClean="0"/>
              <a:t>Перед </a:t>
            </a:r>
            <a:r>
              <a:rPr lang="ru-RU" sz="1750" dirty="0"/>
              <a:t>началом производства изделий из новых композиций сырья или при изменении технологических режимов следует проводить типовые испытания по всем основным показателям в соответствии с ТУ 2224-023-21065073-2003 и ТУ 6-05-221-226-72, утвержденных в установленном </a:t>
            </a:r>
            <a:r>
              <a:rPr lang="ru-RU" sz="1750" dirty="0" smtClean="0"/>
              <a:t>порядке.</a:t>
            </a:r>
            <a:endParaRPr lang="ru-RU" sz="1750" dirty="0"/>
          </a:p>
        </p:txBody>
      </p:sp>
      <p:pic>
        <p:nvPicPr>
          <p:cNvPr id="2050" name="Picture 2" descr="C:\Users\artem\Desktop\ыфв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4" y="732504"/>
            <a:ext cx="2921769" cy="205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tem\Desktop\1212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47423"/>
            <a:ext cx="3687572" cy="21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594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0" dirty="0" smtClean="0"/>
              <a:t>физико-химические основы технологического процесса</a:t>
            </a:r>
            <a:endParaRPr lang="ru-RU" sz="29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7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6" y="852101"/>
            <a:ext cx="817547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/>
              <a:t>Термическая деструкция </a:t>
            </a:r>
            <a:r>
              <a:rPr lang="ru-RU" sz="1700" dirty="0"/>
              <a:t>ароматических </a:t>
            </a:r>
            <a:r>
              <a:rPr lang="ru-RU" sz="1700" dirty="0" smtClean="0"/>
              <a:t>полиамидов:</a:t>
            </a:r>
            <a:endParaRPr lang="ru-RU" sz="1700" dirty="0"/>
          </a:p>
          <a:p>
            <a:pPr marR="0" lvl="0" indent="4318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/>
              <a:t>- реакция гидролиза </a:t>
            </a:r>
            <a:r>
              <a:rPr lang="ru-RU" sz="1700" dirty="0" err="1"/>
              <a:t>фенилона</a:t>
            </a:r>
            <a:r>
              <a:rPr lang="ru-RU" sz="1700" dirty="0"/>
              <a:t> с образованием исходных </a:t>
            </a:r>
            <a:r>
              <a:rPr lang="ru-RU" sz="1700" dirty="0" smtClean="0"/>
              <a:t>полимеров</a:t>
            </a:r>
            <a:r>
              <a:rPr lang="ru-RU" sz="1700" dirty="0"/>
              <a:t>:</a:t>
            </a: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5" descr="Описание: C:\Users\Администратор\Downloads\Деструкция фенилона 1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8" y="1484784"/>
            <a:ext cx="69221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11786" y="2557353"/>
            <a:ext cx="7367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(1.1)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11640" y="6389022"/>
            <a:ext cx="155683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(1.2)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7" y="3460973"/>
            <a:ext cx="814821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/>
              <a:t>- </a:t>
            </a:r>
            <a:r>
              <a:rPr lang="en-US" sz="1700" dirty="0"/>
              <a:t>реакция декарбоксилирования фенилона и последующий гидролиз с образованием ароматического полиамида и бензойной кислоты (последующая деструкция бензойной кислоты с выделением бензола и углекислого газа)</a:t>
            </a:r>
            <a:r>
              <a:rPr lang="ru-RU" sz="1700" dirty="0"/>
              <a:t>:</a:t>
            </a:r>
          </a:p>
        </p:txBody>
      </p:sp>
      <p:pic>
        <p:nvPicPr>
          <p:cNvPr id="2055" name="Рисунок 80" descr="Описание: C:\Users\Администратор\Downloads\Деструкция фенилона 6,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68" y="4338136"/>
            <a:ext cx="5611780" cy="24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594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0" dirty="0" smtClean="0"/>
              <a:t>физико-химические основы технологического процесса (окончание)</a:t>
            </a:r>
            <a:endParaRPr lang="ru-RU" sz="29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8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11786" y="2803574"/>
            <a:ext cx="7367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78" descr="Описание: C:\Users\Администратор\Downloads\Деструкция фенилона 3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3" y="1522197"/>
            <a:ext cx="7178545" cy="25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79" descr="Описание: C:\Users\Администратор\Downloads\Деструкция фенилона 4,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6" y="4204692"/>
            <a:ext cx="7178545" cy="25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6768" y="842229"/>
            <a:ext cx="81485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/>
              <a:t>- взаимодействие </a:t>
            </a:r>
            <a:r>
              <a:rPr lang="ru-RU" sz="1700" dirty="0" err="1"/>
              <a:t>фенилона</a:t>
            </a:r>
            <a:r>
              <a:rPr lang="ru-RU" sz="1700" dirty="0"/>
              <a:t> и исходных полимеров с образованием молекул воды:</a:t>
            </a:r>
          </a:p>
          <a:p>
            <a:pPr marR="0" lvl="0" indent="539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523526" y="3633981"/>
            <a:ext cx="155683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1.3)</a:t>
            </a:r>
            <a:endParaRPr lang="ru-RU" sz="1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523526" y="6350863"/>
            <a:ext cx="155683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1.4)</a:t>
            </a:r>
            <a:endParaRPr lang="ru-RU" sz="17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40" y="0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2900" b="0" dirty="0" smtClean="0"/>
              <a:t>Технологическая схема производства</a:t>
            </a:r>
            <a:endParaRPr lang="ru-RU" sz="29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9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11786" y="2803574"/>
            <a:ext cx="7367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ВлГУ\курсовая по Чухланову\тех.сх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" y="620688"/>
            <a:ext cx="79011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3233</TotalTime>
  <Words>869</Words>
  <Application>Microsoft Office PowerPoint</Application>
  <PresentationFormat>Экран (4:3)</PresentationFormat>
  <Paragraphs>149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Презентация PowerPoint</vt:lpstr>
      <vt:lpstr>Содержание презентации</vt:lpstr>
      <vt:lpstr>Характеристика сырья</vt:lpstr>
      <vt:lpstr>Характеристика сырья (продолжение)</vt:lpstr>
      <vt:lpstr>Характеристика сырья (окончание)</vt:lpstr>
      <vt:lpstr>Характеристика готовой продукции</vt:lpstr>
      <vt:lpstr>физико-химические основы технологического процесса</vt:lpstr>
      <vt:lpstr>физико-химические основы технологического процесса (окончание)</vt:lpstr>
      <vt:lpstr>Технологическая схема производства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Использование компьютеров в учебном процессе</dc:title>
  <dc:creator>ПОВЕЛИТЕЛЬ</dc:creator>
  <cp:lastModifiedBy>artem</cp:lastModifiedBy>
  <cp:revision>583</cp:revision>
  <dcterms:created xsi:type="dcterms:W3CDTF">2017-09-29T08:45:35Z</dcterms:created>
  <dcterms:modified xsi:type="dcterms:W3CDTF">2018-09-05T08:16:06Z</dcterms:modified>
</cp:coreProperties>
</file>