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1"/>
  </p:notesMasterIdLst>
  <p:handoutMasterIdLst>
    <p:handoutMasterId r:id="rId12"/>
  </p:handoutMasterIdLst>
  <p:sldIdLst>
    <p:sldId id="257" r:id="rId2"/>
    <p:sldId id="258" r:id="rId3"/>
    <p:sldId id="260" r:id="rId4"/>
    <p:sldId id="261" r:id="rId5"/>
    <p:sldId id="262" r:id="rId6"/>
    <p:sldId id="265" r:id="rId7"/>
    <p:sldId id="264" r:id="rId8"/>
    <p:sldId id="263" r:id="rId9"/>
    <p:sldId id="259"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autoAdjust="0"/>
  </p:normalViewPr>
  <p:slideViewPr>
    <p:cSldViewPr snapToGrid="0">
      <p:cViewPr varScale="1">
        <p:scale>
          <a:sx n="73" d="100"/>
          <a:sy n="73" d="100"/>
        </p:scale>
        <p:origin x="-61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78E91F-1E48-4A0E-8E5B-4868BE9D818C}" type="datetimeFigureOut">
              <a:rPr lang="ru-RU" smtClean="0"/>
              <a:pPr/>
              <a:t>24.04.2019</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DF2F7B-AEA7-4D2F-A75D-9993D51C6E15}" type="slidenum">
              <a:rPr lang="ru-RU" smtClean="0"/>
              <a:pPr/>
              <a:t>‹#›</a:t>
            </a:fld>
            <a:endParaRPr lang="ru-RU"/>
          </a:p>
        </p:txBody>
      </p:sp>
    </p:spTree>
    <p:extLst>
      <p:ext uri="{BB962C8B-B14F-4D97-AF65-F5344CB8AC3E}">
        <p14:creationId xmlns:p14="http://schemas.microsoft.com/office/powerpoint/2010/main" xmlns="" val="2052702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34532-BFC2-445E-94A1-BE3930C45DA6}" type="datetimeFigureOut">
              <a:rPr lang="ru-RU" smtClean="0"/>
              <a:pPr/>
              <a:t>24.04.2019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6C858-6884-4860-8A0F-5BA4D5399BE5}" type="slidenum">
              <a:rPr lang="ru-RU" smtClean="0"/>
              <a:pPr/>
              <a:t>‹#›</a:t>
            </a:fld>
            <a:endParaRPr lang="ru-RU"/>
          </a:p>
        </p:txBody>
      </p:sp>
    </p:spTree>
    <p:extLst>
      <p:ext uri="{BB962C8B-B14F-4D97-AF65-F5344CB8AC3E}">
        <p14:creationId xmlns:p14="http://schemas.microsoft.com/office/powerpoint/2010/main" xmlns="" val="378728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246481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261217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317229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64BB1A-EEBC-4E0F-9040-E952CB683B7A}" type="slidenum">
              <a:rPr lang="ru-RU" smtClean="0"/>
              <a:pPr/>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xmlns="" val="262711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3317025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49519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3558232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3018266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413346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25061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222558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383316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429262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268393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278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362464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B6476B-2183-4246-96E5-A3504F179CBF}" type="datetimeFigureOut">
              <a:rPr lang="ru-RU" smtClean="0"/>
              <a:pPr/>
              <a:t>24.04.2019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27531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CB6476B-2183-4246-96E5-A3504F179CBF}" type="datetimeFigureOut">
              <a:rPr lang="ru-RU" smtClean="0"/>
              <a:pPr/>
              <a:t>24.04.2019</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E64BB1A-EEBC-4E0F-9040-E952CB683B7A}" type="slidenum">
              <a:rPr lang="ru-RU" smtClean="0"/>
              <a:pPr/>
              <a:t>‹#›</a:t>
            </a:fld>
            <a:endParaRPr lang="ru-RU"/>
          </a:p>
        </p:txBody>
      </p:sp>
    </p:spTree>
    <p:extLst>
      <p:ext uri="{BB962C8B-B14F-4D97-AF65-F5344CB8AC3E}">
        <p14:creationId xmlns:p14="http://schemas.microsoft.com/office/powerpoint/2010/main" xmlns="" val="2252020250"/>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24smi.org/news/64823-spisok-prezidentov-ssha-biografii-gody-pravleniia.html" TargetMode="External"/><Relationship Id="rId2" Type="http://schemas.openxmlformats.org/officeDocument/2006/relationships/hyperlink" Target="https://ru.wikipedia.org/wiki/%D0%9F%D1%80%D0%B5%D0%B7%D0%B8%D0%B4%D0%B5%D0%BD%D1%82_%D0%A1%D0%A8%D0%90" TargetMode="External"/><Relationship Id="rId1" Type="http://schemas.openxmlformats.org/officeDocument/2006/relationships/slideLayout" Target="../slideLayouts/slideLayout2.xml"/><Relationship Id="rId5" Type="http://schemas.openxmlformats.org/officeDocument/2006/relationships/hyperlink" Target="https://www.nur.kz/1279592-10-samykh-yarkikh-prezidentov-ssha-chem-oni.html" TargetMode="External"/><Relationship Id="rId4" Type="http://schemas.openxmlformats.org/officeDocument/2006/relationships/hyperlink" Target="https://ru.wikipedia.org/wiki/%D0%A2%D1%80%D0%B0%D0%BC%D0%BF,_%D0%94%D0%BE%D0%BD%D0%B0%D0%BB%D1%8C%D0%B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2717"/>
            <a:ext cx="12192000" cy="3513975"/>
          </a:xfrm>
        </p:spPr>
        <p:txBody>
          <a:bodyPr/>
          <a:lstStyle/>
          <a:p>
            <a:pPr algn="ctr"/>
            <a:r>
              <a:rPr lang="en-US" sz="2800" dirty="0"/>
              <a:t>Kazan State </a:t>
            </a:r>
            <a:r>
              <a:rPr lang="en-US" sz="2800" dirty="0" smtClean="0"/>
              <a:t>Power </a:t>
            </a:r>
            <a:r>
              <a:rPr lang="en-US" sz="2800" dirty="0"/>
              <a:t>Engineering </a:t>
            </a:r>
            <a:r>
              <a:rPr lang="en-US" sz="2800" dirty="0" smtClean="0"/>
              <a:t>University</a:t>
            </a: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en-US" sz="5400" b="1" dirty="0">
                <a:effectLst>
                  <a:outerShdw blurRad="38100" dist="38100" dir="2700000" algn="tl">
                    <a:srgbClr val="000000">
                      <a:alpha val="43137"/>
                    </a:srgbClr>
                  </a:outerShdw>
                </a:effectLst>
                <a:latin typeface="Algerian" panose="04020705040A02060702" pitchFamily="82" charset="0"/>
              </a:rPr>
              <a:t>The </a:t>
            </a:r>
            <a:r>
              <a:rPr lang="en-US" sz="5400" b="1" dirty="0" smtClean="0">
                <a:effectLst>
                  <a:outerShdw blurRad="38100" dist="38100" dir="2700000" algn="tl">
                    <a:srgbClr val="000000">
                      <a:alpha val="43137"/>
                    </a:srgbClr>
                  </a:outerShdw>
                </a:effectLst>
                <a:latin typeface="Algerian" panose="04020705040A02060702" pitchFamily="82" charset="0"/>
              </a:rPr>
              <a:t>Presidents </a:t>
            </a:r>
            <a:r>
              <a:rPr lang="en-US" sz="5400" b="1" dirty="0">
                <a:effectLst>
                  <a:outerShdw blurRad="38100" dist="38100" dir="2700000" algn="tl">
                    <a:srgbClr val="000000">
                      <a:alpha val="43137"/>
                    </a:srgbClr>
                  </a:outerShdw>
                </a:effectLst>
                <a:latin typeface="Algerian" panose="04020705040A02060702" pitchFamily="82" charset="0"/>
              </a:rPr>
              <a:t>of the United States </a:t>
            </a:r>
            <a:endParaRPr lang="ru-RU" sz="60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657026" y="3565395"/>
            <a:ext cx="10010103" cy="2526404"/>
          </a:xfrm>
        </p:spPr>
        <p:txBody>
          <a:bodyPr/>
          <a:lstStyle/>
          <a:p>
            <a:pPr marL="0" indent="0">
              <a:buNone/>
            </a:pPr>
            <a:endParaRPr lang="ru-RU" u="sng" dirty="0" smtClean="0"/>
          </a:p>
          <a:p>
            <a:pPr marL="0" indent="0">
              <a:buNone/>
            </a:pPr>
            <a:endParaRPr lang="ru-RU" u="sng" dirty="0"/>
          </a:p>
          <a:p>
            <a:r>
              <a:rPr lang="en-US" sz="2800" u="sng" dirty="0" smtClean="0">
                <a:latin typeface="+mn-lt"/>
                <a:cs typeface="Times New Roman" pitchFamily="18" charset="0"/>
              </a:rPr>
              <a:t>STUDENT</a:t>
            </a:r>
            <a:r>
              <a:rPr lang="ru-RU" sz="2800" dirty="0" smtClean="0">
                <a:latin typeface="+mn-lt"/>
                <a:cs typeface="Times New Roman" pitchFamily="18" charset="0"/>
              </a:rPr>
              <a:t>: </a:t>
            </a:r>
            <a:r>
              <a:rPr lang="en-US" sz="2800" dirty="0" err="1" smtClean="0">
                <a:latin typeface="+mn-lt"/>
                <a:cs typeface="Times New Roman" pitchFamily="18" charset="0"/>
              </a:rPr>
              <a:t>Safin</a:t>
            </a:r>
            <a:r>
              <a:rPr lang="en-US" sz="2800" dirty="0" smtClean="0">
                <a:latin typeface="+mn-lt"/>
                <a:cs typeface="Times New Roman" pitchFamily="18" charset="0"/>
              </a:rPr>
              <a:t> </a:t>
            </a:r>
            <a:r>
              <a:rPr lang="en-US" sz="2800" dirty="0" smtClean="0">
                <a:latin typeface="+mn-lt"/>
                <a:cs typeface="Times New Roman" pitchFamily="18" charset="0"/>
              </a:rPr>
              <a:t>R.E.</a:t>
            </a:r>
            <a:endParaRPr lang="en-US" sz="2800" dirty="0">
              <a:latin typeface="+mn-lt"/>
              <a:cs typeface="Times New Roman" pitchFamily="18" charset="0"/>
            </a:endParaRPr>
          </a:p>
          <a:p>
            <a:r>
              <a:rPr lang="en-US" sz="2800" u="sng" dirty="0">
                <a:latin typeface="+mn-lt"/>
                <a:cs typeface="Times New Roman" pitchFamily="18" charset="0"/>
              </a:rPr>
              <a:t>TEACHER</a:t>
            </a:r>
            <a:r>
              <a:rPr lang="ru-RU" sz="2800" dirty="0">
                <a:latin typeface="+mn-lt"/>
                <a:cs typeface="Times New Roman" pitchFamily="18" charset="0"/>
              </a:rPr>
              <a:t>: </a:t>
            </a:r>
            <a:r>
              <a:rPr lang="en-US" sz="2800" dirty="0" err="1">
                <a:latin typeface="+mn-lt"/>
                <a:cs typeface="Times New Roman" pitchFamily="18" charset="0"/>
              </a:rPr>
              <a:t>Aitouganova</a:t>
            </a:r>
            <a:r>
              <a:rPr lang="en-US" sz="2800" dirty="0">
                <a:latin typeface="+mn-lt"/>
                <a:cs typeface="Times New Roman" pitchFamily="18" charset="0"/>
              </a:rPr>
              <a:t> </a:t>
            </a:r>
            <a:r>
              <a:rPr lang="en-US" sz="2800" dirty="0" smtClean="0">
                <a:latin typeface="+mn-lt"/>
                <a:cs typeface="Times New Roman" pitchFamily="18" charset="0"/>
              </a:rPr>
              <a:t>J.I.</a:t>
            </a:r>
            <a:endParaRPr lang="en-US" sz="2800" dirty="0">
              <a:latin typeface="+mn-lt"/>
              <a:cs typeface="Times New Roman" pitchFamily="18" charset="0"/>
            </a:endParaRPr>
          </a:p>
          <a:p>
            <a:pPr marL="0" indent="0" algn="r">
              <a:buNone/>
            </a:pPr>
            <a:endParaRPr lang="ru-RU" dirty="0"/>
          </a:p>
        </p:txBody>
      </p:sp>
      <p:sp>
        <p:nvSpPr>
          <p:cNvPr id="4" name="TextBox 3"/>
          <p:cNvSpPr txBox="1"/>
          <p:nvPr/>
        </p:nvSpPr>
        <p:spPr>
          <a:xfrm>
            <a:off x="4716802" y="6091799"/>
            <a:ext cx="2332383" cy="523220"/>
          </a:xfrm>
          <a:prstGeom prst="rect">
            <a:avLst/>
          </a:prstGeom>
          <a:noFill/>
        </p:spPr>
        <p:txBody>
          <a:bodyPr wrap="square" rtlCol="0">
            <a:spAutoFit/>
          </a:bodyPr>
          <a:lstStyle/>
          <a:p>
            <a:pPr algn="ctr"/>
            <a:r>
              <a:rPr lang="en-US" sz="2800" dirty="0" smtClean="0"/>
              <a:t>Kazan 2019</a:t>
            </a:r>
            <a:endParaRPr lang="ru-RU" sz="2800" dirty="0"/>
          </a:p>
        </p:txBody>
      </p:sp>
    </p:spTree>
    <p:extLst>
      <p:ext uri="{BB962C8B-B14F-4D97-AF65-F5344CB8AC3E}">
        <p14:creationId xmlns:p14="http://schemas.microsoft.com/office/powerpoint/2010/main" xmlns="" val="1779475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970633" cy="783654"/>
          </a:xfrm>
        </p:spPr>
        <p:txBody>
          <a:bodyPr/>
          <a:lstStyle/>
          <a:p>
            <a:pPr algn="ctr"/>
            <a:r>
              <a:rPr lang="en-US" b="1" dirty="0">
                <a:effectLst>
                  <a:outerShdw blurRad="38100" dist="38100" dir="2700000" algn="tl">
                    <a:srgbClr val="000000">
                      <a:alpha val="43137"/>
                    </a:srgbClr>
                  </a:outerShdw>
                </a:effectLst>
              </a:rPr>
              <a:t>TARGET AND TASKS </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46111" y="1396095"/>
            <a:ext cx="10172143" cy="5107736"/>
          </a:xfrm>
        </p:spPr>
        <p:txBody>
          <a:bodyPr>
            <a:normAutofit/>
          </a:bodyPr>
          <a:lstStyle/>
          <a:p>
            <a:r>
              <a:rPr lang="en-US" sz="2400" dirty="0" smtClean="0"/>
              <a:t>Target</a:t>
            </a:r>
            <a:r>
              <a:rPr lang="ru-RU" sz="2400" dirty="0" smtClean="0"/>
              <a:t>:</a:t>
            </a:r>
            <a:endParaRPr lang="en-US" sz="2400" dirty="0" smtClean="0"/>
          </a:p>
          <a:p>
            <a:pPr>
              <a:buFont typeface="Wingdings" panose="05000000000000000000" pitchFamily="2" charset="2"/>
              <a:buChar char="§"/>
            </a:pPr>
            <a:r>
              <a:rPr lang="en-US" sz="2400" dirty="0"/>
              <a:t>Tell about the </a:t>
            </a:r>
            <a:r>
              <a:rPr lang="en-US" sz="2400" dirty="0" smtClean="0"/>
              <a:t> </a:t>
            </a:r>
            <a:r>
              <a:rPr lang="en-US" sz="2400" dirty="0"/>
              <a:t>presidents of the United </a:t>
            </a:r>
            <a:r>
              <a:rPr lang="en-US" sz="2400" dirty="0" smtClean="0"/>
              <a:t>States</a:t>
            </a:r>
          </a:p>
          <a:p>
            <a:pPr>
              <a:buFont typeface="Wingdings" panose="05000000000000000000" pitchFamily="2" charset="2"/>
              <a:buChar char="Ø"/>
            </a:pPr>
            <a:r>
              <a:rPr lang="en-US" sz="2400" dirty="0" smtClean="0"/>
              <a:t>Tasks</a:t>
            </a:r>
            <a:r>
              <a:rPr lang="ru-RU" sz="2400" dirty="0" smtClean="0"/>
              <a:t>:</a:t>
            </a:r>
            <a:endParaRPr lang="en-US" sz="2400" dirty="0" smtClean="0"/>
          </a:p>
          <a:p>
            <a:pPr>
              <a:buFont typeface="Wingdings" panose="05000000000000000000" pitchFamily="2" charset="2"/>
              <a:buChar char="§"/>
            </a:pPr>
            <a:r>
              <a:rPr lang="en-US" sz="2400" dirty="0" smtClean="0"/>
              <a:t>The</a:t>
            </a:r>
            <a:r>
              <a:rPr lang="ru-RU" sz="2400" dirty="0" smtClean="0"/>
              <a:t> </a:t>
            </a:r>
            <a:r>
              <a:rPr lang="de-DE" sz="2400" dirty="0" err="1" smtClean="0"/>
              <a:t>role</a:t>
            </a:r>
            <a:r>
              <a:rPr lang="de-DE" sz="2400" dirty="0" smtClean="0"/>
              <a:t> </a:t>
            </a:r>
            <a:r>
              <a:rPr lang="de-DE" sz="2400" dirty="0" err="1" smtClean="0"/>
              <a:t>of</a:t>
            </a:r>
            <a:r>
              <a:rPr lang="en-US" sz="2400" dirty="0" smtClean="0"/>
              <a:t> the President </a:t>
            </a:r>
            <a:r>
              <a:rPr lang="en-US" sz="2400" dirty="0"/>
              <a:t>of the United States </a:t>
            </a:r>
            <a:endParaRPr lang="en-US" sz="2400" dirty="0" smtClean="0"/>
          </a:p>
          <a:p>
            <a:pPr>
              <a:buFont typeface="Wingdings" panose="05000000000000000000" pitchFamily="2" charset="2"/>
              <a:buChar char="§"/>
            </a:pPr>
            <a:r>
              <a:rPr lang="en-US" sz="2400" dirty="0" smtClean="0"/>
              <a:t>Presidential elections</a:t>
            </a:r>
          </a:p>
          <a:p>
            <a:pPr>
              <a:buFont typeface="Wingdings" panose="05000000000000000000" pitchFamily="2" charset="2"/>
              <a:buChar char="§"/>
            </a:pPr>
            <a:r>
              <a:rPr lang="en-US" sz="2400" dirty="0" smtClean="0"/>
              <a:t>History</a:t>
            </a:r>
          </a:p>
          <a:p>
            <a:pPr>
              <a:buFont typeface="Wingdings" panose="05000000000000000000" pitchFamily="2" charset="2"/>
              <a:buChar char="§"/>
            </a:pPr>
            <a:r>
              <a:rPr lang="en-US" sz="2400" dirty="0" smtClean="0"/>
              <a:t>Outstanding Presidents</a:t>
            </a:r>
            <a:endParaRPr lang="ru-RU" sz="2400" dirty="0" smtClean="0"/>
          </a:p>
          <a:p>
            <a:pPr>
              <a:buFont typeface="Wingdings" panose="05000000000000000000" pitchFamily="2" charset="2"/>
              <a:buChar char="§"/>
            </a:pPr>
            <a:r>
              <a:rPr lang="en-US" sz="2400" dirty="0" smtClean="0"/>
              <a:t>Interesting Facts</a:t>
            </a:r>
          </a:p>
          <a:p>
            <a:pPr>
              <a:buFont typeface="Wingdings" panose="05000000000000000000" pitchFamily="2" charset="2"/>
              <a:buChar char="§"/>
            </a:pPr>
            <a:r>
              <a:rPr lang="en-US" sz="2400" dirty="0" smtClean="0"/>
              <a:t>Donald </a:t>
            </a:r>
            <a:r>
              <a:rPr lang="en-US" sz="2400" dirty="0"/>
              <a:t>Trump</a:t>
            </a:r>
            <a:endParaRPr lang="ru-RU" sz="2400" dirty="0"/>
          </a:p>
        </p:txBody>
      </p:sp>
    </p:spTree>
    <p:extLst>
      <p:ext uri="{BB962C8B-B14F-4D97-AF65-F5344CB8AC3E}">
        <p14:creationId xmlns:p14="http://schemas.microsoft.com/office/powerpoint/2010/main" xmlns="" val="300578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2718"/>
            <a:ext cx="12191999" cy="667744"/>
          </a:xfrm>
        </p:spPr>
        <p:txBody>
          <a:bodyPr/>
          <a:lstStyle/>
          <a:p>
            <a:pPr algn="ctr"/>
            <a:r>
              <a:rPr lang="en-US" b="1" dirty="0" smtClean="0">
                <a:effectLst>
                  <a:outerShdw blurRad="38100" dist="38100" dir="2700000" algn="tl">
                    <a:srgbClr val="000000">
                      <a:alpha val="43137"/>
                    </a:srgbClr>
                  </a:outerShdw>
                </a:effectLst>
              </a:rPr>
              <a:t>The role of the </a:t>
            </a:r>
            <a:r>
              <a:rPr lang="en-US" b="1" dirty="0">
                <a:effectLst>
                  <a:outerShdw blurRad="38100" dist="38100" dir="2700000" algn="tl">
                    <a:srgbClr val="000000">
                      <a:alpha val="43137"/>
                    </a:srgbClr>
                  </a:outerShdw>
                </a:effectLst>
              </a:rPr>
              <a:t>President of the United States </a:t>
            </a:r>
            <a:r>
              <a:rPr lang="ru-RU" dirty="0"/>
              <a:t/>
            </a:r>
            <a:br>
              <a:rPr lang="ru-RU" dirty="0"/>
            </a:br>
            <a:endParaRPr lang="ru-RU" dirty="0"/>
          </a:p>
        </p:txBody>
      </p:sp>
      <p:sp>
        <p:nvSpPr>
          <p:cNvPr id="3" name="Объект 2"/>
          <p:cNvSpPr>
            <a:spLocks noGrp="1"/>
          </p:cNvSpPr>
          <p:nvPr>
            <p:ph sz="half" idx="1"/>
          </p:nvPr>
        </p:nvSpPr>
        <p:spPr>
          <a:xfrm>
            <a:off x="695459" y="1313646"/>
            <a:ext cx="6619741" cy="4929814"/>
          </a:xfrm>
        </p:spPr>
        <p:txBody>
          <a:bodyPr>
            <a:noAutofit/>
          </a:bodyPr>
          <a:lstStyle/>
          <a:p>
            <a:pPr marL="0" indent="0" algn="ctr">
              <a:buNone/>
            </a:pPr>
            <a:r>
              <a:rPr lang="en-US" sz="2200" dirty="0"/>
              <a:t>The President of the United States is the chief executive of the United States with the functions of the head of state and commander-in-chief of the United States Armed Forces. Has the right to veto bills adopted by the US Congress. The position was introduced by the US Constitution, adopted by the Constitutional Assembly in 1787</a:t>
            </a:r>
            <a:r>
              <a:rPr lang="en-US" sz="2200" dirty="0" smtClean="0"/>
              <a:t>. The White </a:t>
            </a:r>
            <a:r>
              <a:rPr lang="en-US" sz="2200" dirty="0" smtClean="0"/>
              <a:t>House </a:t>
            </a:r>
            <a:r>
              <a:rPr lang="en-US" sz="2200" dirty="0" smtClean="0"/>
              <a:t>is the official residence of the US President, where he lives and works</a:t>
            </a:r>
            <a:r>
              <a:rPr lang="en-US" sz="2200" dirty="0"/>
              <a:t>. The main function of the </a:t>
            </a:r>
            <a:r>
              <a:rPr lang="en-US" sz="2200" dirty="0" smtClean="0"/>
              <a:t> US President is </a:t>
            </a:r>
            <a:r>
              <a:rPr lang="en-US" sz="2200" dirty="0"/>
              <a:t>to ensure compliance with the country's Constitution and current legislation, as well as the formation of fiscal, domestic and foreign policy.</a:t>
            </a:r>
            <a:endParaRPr lang="ru-RU" sz="2200" dirty="0"/>
          </a:p>
        </p:txBody>
      </p:sp>
      <p:sp>
        <p:nvSpPr>
          <p:cNvPr id="4" name="Объект 3"/>
          <p:cNvSpPr>
            <a:spLocks noGrp="1"/>
          </p:cNvSpPr>
          <p:nvPr>
            <p:ph sz="half" idx="2"/>
          </p:nvPr>
        </p:nvSpPr>
        <p:spPr>
          <a:xfrm>
            <a:off x="8059987" y="3949286"/>
            <a:ext cx="3870434" cy="4779796"/>
          </a:xfrm>
        </p:spPr>
        <p:txBody>
          <a:bodyPr>
            <a:normAutofit/>
          </a:bodyPr>
          <a:lstStyle/>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lgn="ctr">
              <a:buNone/>
            </a:pPr>
            <a:r>
              <a:rPr lang="en-US" sz="2000" dirty="0" smtClean="0"/>
              <a:t>Seal </a:t>
            </a:r>
            <a:r>
              <a:rPr lang="en-US" sz="2000" dirty="0"/>
              <a:t>of the President of the United States</a:t>
            </a:r>
            <a:endParaRPr lang="ru-RU" sz="2000" dirty="0"/>
          </a:p>
        </p:txBody>
      </p:sp>
      <p:pic>
        <p:nvPicPr>
          <p:cNvPr id="2050" name="Picture 2" descr="ÐÐ°ÑÑÐ¸Ð½ÐºÐ¸ Ð¿Ð¾ Ð·Ð°Ð¿ÑÐ¾ÑÑ ÐÐµÑÐ°ÑÑ Ð¿ÑÐµÐ·Ð¸Ð´ÐµÐ½ÑÐ° Ð¡ÑÐ°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19119" y="1528057"/>
            <a:ext cx="3552170" cy="35521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320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418" y="298172"/>
            <a:ext cx="9404723" cy="925321"/>
          </a:xfrm>
        </p:spPr>
        <p:txBody>
          <a:bodyPr/>
          <a:lstStyle/>
          <a:p>
            <a:pPr algn="ctr"/>
            <a:r>
              <a:rPr lang="en-US" b="1" dirty="0" smtClean="0">
                <a:effectLst>
                  <a:outerShdw blurRad="38100" dist="38100" dir="2700000" algn="tl">
                    <a:srgbClr val="000000">
                      <a:alpha val="43137"/>
                    </a:srgbClr>
                  </a:outerShdw>
                </a:effectLst>
              </a:rPr>
              <a:t>Presidential </a:t>
            </a:r>
            <a:r>
              <a:rPr lang="en-US" b="1" dirty="0">
                <a:effectLst>
                  <a:outerShdw blurRad="38100" dist="38100" dir="2700000" algn="tl">
                    <a:srgbClr val="000000">
                      <a:alpha val="43137"/>
                    </a:srgbClr>
                  </a:outerShdw>
                </a:effectLst>
              </a:rPr>
              <a:t>elections</a:t>
            </a:r>
            <a:endParaRPr lang="ru-RU" b="1" dirty="0">
              <a:effectLst>
                <a:outerShdw blurRad="38100" dist="38100" dir="2700000" algn="tl">
                  <a:srgbClr val="000000">
                    <a:alpha val="43137"/>
                  </a:srgbClr>
                </a:outerShdw>
              </a:effectLst>
            </a:endParaRPr>
          </a:p>
        </p:txBody>
      </p:sp>
      <p:sp>
        <p:nvSpPr>
          <p:cNvPr id="3" name="Объект 2"/>
          <p:cNvSpPr>
            <a:spLocks noGrp="1"/>
          </p:cNvSpPr>
          <p:nvPr>
            <p:ph sz="half" idx="1"/>
          </p:nvPr>
        </p:nvSpPr>
        <p:spPr>
          <a:xfrm>
            <a:off x="141668" y="1068948"/>
            <a:ext cx="7147774" cy="4788146"/>
          </a:xfrm>
        </p:spPr>
        <p:txBody>
          <a:bodyPr>
            <a:noAutofit/>
          </a:bodyPr>
          <a:lstStyle/>
          <a:p>
            <a:r>
              <a:rPr lang="en-US" sz="2200" dirty="0"/>
              <a:t>Under American law, any citizen of the country can become a president of the United States, subject to the following conditions</a:t>
            </a:r>
            <a:r>
              <a:rPr lang="en-US" sz="2200" dirty="0" smtClean="0"/>
              <a:t>:</a:t>
            </a:r>
          </a:p>
          <a:p>
            <a:pPr>
              <a:buFont typeface="Wingdings" panose="05000000000000000000" pitchFamily="2" charset="2"/>
              <a:buChar char="§"/>
            </a:pPr>
            <a:r>
              <a:rPr lang="en-US" sz="2200" dirty="0"/>
              <a:t>age over 35 years</a:t>
            </a:r>
            <a:r>
              <a:rPr lang="en-US" sz="2200" dirty="0" smtClean="0"/>
              <a:t>;</a:t>
            </a:r>
          </a:p>
          <a:p>
            <a:pPr>
              <a:buFont typeface="Wingdings" panose="05000000000000000000" pitchFamily="2" charset="2"/>
              <a:buChar char="§"/>
            </a:pPr>
            <a:r>
              <a:rPr lang="en-US" sz="2200" dirty="0" smtClean="0"/>
              <a:t>candidate </a:t>
            </a:r>
            <a:r>
              <a:rPr lang="en-US" sz="2200" dirty="0"/>
              <a:t>was born in the USA</a:t>
            </a:r>
            <a:r>
              <a:rPr lang="en-US" sz="2200" dirty="0" smtClean="0"/>
              <a:t>;</a:t>
            </a:r>
          </a:p>
          <a:p>
            <a:pPr>
              <a:buFont typeface="Wingdings" panose="05000000000000000000" pitchFamily="2" charset="2"/>
              <a:buChar char="§"/>
            </a:pPr>
            <a:r>
              <a:rPr lang="en-US" sz="2200" dirty="0"/>
              <a:t>candidate resides in the United States for more than 14 years</a:t>
            </a:r>
            <a:r>
              <a:rPr lang="en-US" sz="2200" dirty="0" smtClean="0"/>
              <a:t>;</a:t>
            </a:r>
          </a:p>
          <a:p>
            <a:pPr>
              <a:buFont typeface="Wingdings" panose="05000000000000000000" pitchFamily="2" charset="2"/>
              <a:buChar char="§"/>
            </a:pPr>
            <a:r>
              <a:rPr lang="en-US" sz="2200" dirty="0"/>
              <a:t>the same person is not elected to the presidency more than 2 times </a:t>
            </a:r>
            <a:endParaRPr lang="en-US" sz="2200" dirty="0" smtClean="0"/>
          </a:p>
          <a:p>
            <a:pPr>
              <a:buFont typeface="Wingdings" panose="05000000000000000000" pitchFamily="2" charset="2"/>
              <a:buChar char="Ø"/>
            </a:pPr>
            <a:r>
              <a:rPr lang="en-US" sz="2200" dirty="0"/>
              <a:t>The peculiarity of the election is that the president is elected in conjunction with the vice-president. The president is elected for a period of 4 years. In the event of the death of the head of state before the next election, the post is automatically held by the vice-president.</a:t>
            </a:r>
            <a:endParaRPr lang="ru-RU" sz="2200" dirty="0"/>
          </a:p>
        </p:txBody>
      </p:sp>
      <p:pic>
        <p:nvPicPr>
          <p:cNvPr id="3074" name="Picture 2" descr="ÐÐ°ÑÑÐ¸Ð½ÐºÐ¸ Ð¿Ð¾ Ð·Ð°Ð¿ÑÐ¾ÑÑ Ð²ÑÐ±Ð¾ÑÐ° Ð¿ÑÐµÐ·Ð¸Ð´ÐµÐ½ÑÐ° Ð¡Ð¨Ð"/>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7289442" y="2086376"/>
            <a:ext cx="4700252" cy="2566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68592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History </a:t>
            </a:r>
            <a:endParaRPr lang="ru-RU" b="1" dirty="0">
              <a:effectLst>
                <a:outerShdw blurRad="38100" dist="38100" dir="2700000" algn="tl">
                  <a:srgbClr val="000000">
                    <a:alpha val="43137"/>
                  </a:srgbClr>
                </a:outerShdw>
              </a:effectLst>
            </a:endParaRPr>
          </a:p>
        </p:txBody>
      </p:sp>
      <p:sp>
        <p:nvSpPr>
          <p:cNvPr id="3" name="Объект 2"/>
          <p:cNvSpPr>
            <a:spLocks noGrp="1"/>
          </p:cNvSpPr>
          <p:nvPr>
            <p:ph sz="half" idx="1"/>
          </p:nvPr>
        </p:nvSpPr>
        <p:spPr>
          <a:xfrm>
            <a:off x="394974" y="1439429"/>
            <a:ext cx="4228542" cy="4195763"/>
          </a:xfrm>
        </p:spPr>
        <p:txBody>
          <a:bodyPr/>
          <a:lstStyle/>
          <a:p>
            <a:r>
              <a:rPr lang="en-US" sz="2200" dirty="0"/>
              <a:t>The first president of the </a:t>
            </a:r>
            <a:r>
              <a:rPr lang="en-US" sz="2200" dirty="0" smtClean="0"/>
              <a:t>US </a:t>
            </a:r>
            <a:r>
              <a:rPr lang="en-US" sz="2200" dirty="0"/>
              <a:t>was in 1789, George Washington. Since 1789, the United States has ruled 44 presidents. In 2017, the 45th head of state, Donald Trump, took office</a:t>
            </a:r>
            <a:r>
              <a:rPr lang="en-US" sz="2200" dirty="0" smtClean="0"/>
              <a:t>.</a:t>
            </a:r>
          </a:p>
          <a:p>
            <a:pPr marL="0" indent="0">
              <a:buNone/>
            </a:pPr>
            <a:r>
              <a:rPr lang="en-US" dirty="0"/>
              <a:t> </a:t>
            </a:r>
            <a:endParaRPr lang="en-US" dirty="0" smtClean="0"/>
          </a:p>
          <a:p>
            <a:pPr marL="0" indent="0">
              <a:buNone/>
            </a:pPr>
            <a:endParaRPr lang="ru-RU" dirty="0"/>
          </a:p>
        </p:txBody>
      </p:sp>
      <p:pic>
        <p:nvPicPr>
          <p:cNvPr id="4106" name="Picture 10" descr="ÐÐ¾ÑÐ¾Ð¶ÐµÐµ Ð¸Ð·Ð¾Ð±ÑÐ°Ð¶ÐµÐ½Ð¸Ðµ"/>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5254582" y="1336398"/>
            <a:ext cx="6632618" cy="4974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8223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Outstanding </a:t>
            </a:r>
            <a:r>
              <a:rPr lang="en-US" b="1" dirty="0">
                <a:effectLst>
                  <a:outerShdw blurRad="38100" dist="38100" dir="2700000" algn="tl">
                    <a:srgbClr val="000000">
                      <a:alpha val="43137"/>
                    </a:srgbClr>
                  </a:outerShdw>
                </a:effectLst>
              </a:rPr>
              <a:t>Presidents</a:t>
            </a:r>
            <a:endParaRPr lang="ru-RU"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437882" y="1287887"/>
            <a:ext cx="10908405" cy="5447764"/>
          </a:xfrm>
        </p:spPr>
        <p:txBody>
          <a:bodyPr/>
          <a:lstStyle/>
          <a:p>
            <a:r>
              <a:rPr lang="en-US" b="1" dirty="0"/>
              <a:t>Franklin Roosevelt</a:t>
            </a:r>
            <a:r>
              <a:rPr lang="en-US" dirty="0"/>
              <a:t>: The only president of the United States who has been elected for more than two terms. Already in the first hundred days of his presidency, Roosevelt carried out a number of important reforms, restoring the banking system and signing the law on the creation of the Federal Emergency Relief Administration to help the hungry and the unemployed. Headed the country during the global economic crisis and the Second World War</a:t>
            </a:r>
            <a:endParaRPr lang="en-US" dirty="0" smtClean="0"/>
          </a:p>
          <a:p>
            <a:r>
              <a:rPr lang="en-US" b="1" dirty="0"/>
              <a:t>John F. Kennedy: </a:t>
            </a:r>
            <a:r>
              <a:rPr lang="en-US" dirty="0"/>
              <a:t>He became the youngest president in US history, as well as the first Catholic president. He played for the equation in the rights of blacks, taking the model of Abraham Lincoln, and for improving relations between the US and the USSR. All funds received from his own salary, donated to charity</a:t>
            </a:r>
            <a:r>
              <a:rPr lang="en-US" dirty="0" smtClean="0"/>
              <a:t>.</a:t>
            </a:r>
          </a:p>
          <a:p>
            <a:r>
              <a:rPr lang="en-US" b="1" dirty="0"/>
              <a:t>Bill Clinton: </a:t>
            </a:r>
            <a:r>
              <a:rPr lang="en-US" dirty="0"/>
              <a:t>During the Clinton presidency, America significantly reduced external debt and unemployment rates, and also became a leader in high technology. It was his administration that has achieved the abolition of nuclear weapons tests worldwide.</a:t>
            </a:r>
            <a:endParaRPr lang="ru-RU" dirty="0"/>
          </a:p>
        </p:txBody>
      </p:sp>
    </p:spTree>
    <p:extLst>
      <p:ext uri="{BB962C8B-B14F-4D97-AF65-F5344CB8AC3E}">
        <p14:creationId xmlns:p14="http://schemas.microsoft.com/office/powerpoint/2010/main" xmlns="" val="1415870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957754" cy="1400530"/>
          </a:xfrm>
        </p:spPr>
        <p:txBody>
          <a:bodyPr/>
          <a:lstStyle/>
          <a:p>
            <a:pPr algn="ctr"/>
            <a:r>
              <a:rPr lang="en-US" sz="4400" b="1" dirty="0">
                <a:effectLst>
                  <a:outerShdw blurRad="38100" dist="38100" dir="2700000" algn="tl">
                    <a:srgbClr val="000000">
                      <a:alpha val="43137"/>
                    </a:srgbClr>
                  </a:outerShdw>
                </a:effectLst>
              </a:rPr>
              <a:t>Interesting Facts</a:t>
            </a:r>
            <a:r>
              <a:rPr lang="en-US" sz="4400" dirty="0"/>
              <a:t/>
            </a:r>
            <a:br>
              <a:rPr lang="en-US" sz="4400" dirty="0"/>
            </a:br>
            <a:endParaRPr lang="ru-RU" dirty="0"/>
          </a:p>
        </p:txBody>
      </p:sp>
      <p:pic>
        <p:nvPicPr>
          <p:cNvPr id="12" name="Объект 11"/>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l="10503" r="9033"/>
          <a:stretch/>
        </p:blipFill>
        <p:spPr>
          <a:xfrm>
            <a:off x="6658376" y="1704162"/>
            <a:ext cx="5269627" cy="3254203"/>
          </a:xfrm>
        </p:spPr>
      </p:pic>
      <p:sp>
        <p:nvSpPr>
          <p:cNvPr id="3" name="Объект 2"/>
          <p:cNvSpPr>
            <a:spLocks noGrp="1"/>
          </p:cNvSpPr>
          <p:nvPr>
            <p:ph sz="half" idx="1"/>
          </p:nvPr>
        </p:nvSpPr>
        <p:spPr>
          <a:xfrm>
            <a:off x="553792" y="1197735"/>
            <a:ext cx="6272011" cy="5563673"/>
          </a:xfrm>
        </p:spPr>
        <p:txBody>
          <a:bodyPr/>
          <a:lstStyle/>
          <a:p>
            <a:r>
              <a:rPr lang="en-US" sz="2200" dirty="0"/>
              <a:t>Andrew Johnson, 17th President of the United States, was the only president who sewed clothing for </a:t>
            </a:r>
            <a:r>
              <a:rPr lang="en-US" sz="2200" dirty="0" smtClean="0"/>
              <a:t>himself</a:t>
            </a:r>
            <a:r>
              <a:rPr lang="ru-RU" sz="2200" dirty="0" smtClean="0"/>
              <a:t>.</a:t>
            </a:r>
          </a:p>
          <a:p>
            <a:r>
              <a:rPr lang="en-US" sz="2200" dirty="0"/>
              <a:t>President Taft’s weight was almost 160 kg.</a:t>
            </a:r>
            <a:endParaRPr lang="ru-RU" sz="2200" dirty="0" smtClean="0"/>
          </a:p>
          <a:p>
            <a:r>
              <a:rPr lang="en-US" dirty="0"/>
              <a:t>Beginning in 1840, every US president who was elected in a year that ends in zero was either killed, died in the workplace, or was seriously injured during the attempt</a:t>
            </a:r>
            <a:r>
              <a:rPr lang="en-US" dirty="0" smtClean="0"/>
              <a:t>.</a:t>
            </a:r>
          </a:p>
          <a:p>
            <a:r>
              <a:rPr lang="en-US" dirty="0"/>
              <a:t>The third Monday of February, officially remaining the birthday of George Washington, many celebrate as the birthday of all the presidents of the United States. Employees of public institutions on this day are resting.</a:t>
            </a:r>
            <a:endParaRPr lang="ru-RU" dirty="0"/>
          </a:p>
        </p:txBody>
      </p:sp>
    </p:spTree>
    <p:extLst>
      <p:ext uri="{BB962C8B-B14F-4D97-AF65-F5344CB8AC3E}">
        <p14:creationId xmlns:p14="http://schemas.microsoft.com/office/powerpoint/2010/main" xmlns="" val="2873719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Donald Trump</a:t>
            </a:r>
            <a:r>
              <a:rPr lang="ru-RU" sz="4400" dirty="0"/>
              <a:t/>
            </a:r>
            <a:br>
              <a:rPr lang="ru-RU" sz="4400" dirty="0"/>
            </a:br>
            <a:endParaRPr lang="ru-RU" dirty="0"/>
          </a:p>
        </p:txBody>
      </p:sp>
      <p:sp>
        <p:nvSpPr>
          <p:cNvPr id="3" name="Объект 2"/>
          <p:cNvSpPr>
            <a:spLocks noGrp="1"/>
          </p:cNvSpPr>
          <p:nvPr>
            <p:ph sz="half" idx="1"/>
          </p:nvPr>
        </p:nvSpPr>
        <p:spPr>
          <a:xfrm>
            <a:off x="283335" y="1236372"/>
            <a:ext cx="6336405" cy="5087155"/>
          </a:xfrm>
        </p:spPr>
        <p:txBody>
          <a:bodyPr>
            <a:noAutofit/>
          </a:bodyPr>
          <a:lstStyle/>
          <a:p>
            <a:pPr marL="0" indent="0">
              <a:buNone/>
            </a:pPr>
            <a:r>
              <a:rPr lang="en-US" dirty="0"/>
              <a:t>Donald Trump, also known as the current president of the </a:t>
            </a:r>
            <a:r>
              <a:rPr lang="en-US" dirty="0" smtClean="0"/>
              <a:t>USA, </a:t>
            </a:r>
            <a:r>
              <a:rPr lang="en-US" dirty="0"/>
              <a:t>could be described in a few words as a rich, powerful and risky person</a:t>
            </a:r>
            <a:r>
              <a:rPr lang="en-US" dirty="0" smtClean="0"/>
              <a:t>.</a:t>
            </a:r>
            <a:endParaRPr lang="en-US" dirty="0"/>
          </a:p>
          <a:p>
            <a:pPr marL="0" indent="0">
              <a:buNone/>
            </a:pPr>
            <a:r>
              <a:rPr lang="en-US" dirty="0"/>
              <a:t>The current head of state was born on June 14, 1946 and grew up in a large family in New York. In 1968, he received a bachelor's degree in economics from the Wharton School of Business at the University of Pennsylvania. Trump founded, reconstructed, and manages various facilities: office buildings, hotels, casinos and golf courses. </a:t>
            </a:r>
            <a:r>
              <a:rPr lang="en-US" dirty="0" smtClean="0"/>
              <a:t>According </a:t>
            </a:r>
            <a:r>
              <a:rPr lang="en-US" dirty="0"/>
              <a:t>to Forbes magazine, he is considered one of the richest people on earth and owns $ 4.5 billion in equity</a:t>
            </a:r>
            <a:r>
              <a:rPr lang="en-US" dirty="0" smtClean="0"/>
              <a:t>.</a:t>
            </a:r>
            <a:endParaRPr lang="en-US" dirty="0"/>
          </a:p>
          <a:p>
            <a:pPr marL="0" indent="0">
              <a:buNone/>
            </a:pPr>
            <a:r>
              <a:rPr lang="en-US" dirty="0"/>
              <a:t>Thanks to his public statements and provocative jokes, he is also known as a racist, vulgar and cheerful person. Some people believe that this person is stupid, not serious and can destroy a great country, although every day he makes reasonable decisions and his policies aimed at stabilizing Russian-American relations look very promising from all points of view.</a:t>
            </a:r>
            <a:endParaRPr lang="ru-RU" dirty="0"/>
          </a:p>
        </p:txBody>
      </p:sp>
      <p:pic>
        <p:nvPicPr>
          <p:cNvPr id="13" name="Объект 12"/>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619740" y="1502644"/>
            <a:ext cx="5460641" cy="2914810"/>
          </a:xfrm>
          <a:prstGeom prst="rect">
            <a:avLst/>
          </a:prstGeom>
          <a:ln>
            <a:noFill/>
          </a:ln>
          <a:effectLst>
            <a:softEdge rad="112500"/>
          </a:effectLst>
        </p:spPr>
      </p:pic>
    </p:spTree>
    <p:extLst>
      <p:ext uri="{BB962C8B-B14F-4D97-AF65-F5344CB8AC3E}">
        <p14:creationId xmlns:p14="http://schemas.microsoft.com/office/powerpoint/2010/main" xmlns="" val="3146577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4765" y="349687"/>
            <a:ext cx="10586373" cy="732138"/>
          </a:xfrm>
        </p:spPr>
        <p:txBody>
          <a:bodyPr/>
          <a:lstStyle/>
          <a:p>
            <a:pPr algn="ctr"/>
            <a:r>
              <a:rPr lang="en-US" b="1">
                <a:effectLst>
                  <a:outerShdw blurRad="38100" dist="38100" dir="2700000" algn="tl">
                    <a:srgbClr val="000000">
                      <a:alpha val="43137"/>
                    </a:srgbClr>
                  </a:outerShdw>
                </a:effectLst>
              </a:rPr>
              <a:t>Internet resources</a:t>
            </a:r>
            <a:r>
              <a:rPr lang="ru-RU" dirty="0"/>
              <a:t/>
            </a:r>
            <a:br>
              <a:rPr lang="ru-RU" dirty="0"/>
            </a:br>
            <a:endParaRPr lang="ru-RU" dirty="0"/>
          </a:p>
        </p:txBody>
      </p:sp>
      <p:sp>
        <p:nvSpPr>
          <p:cNvPr id="4" name="Объект 3"/>
          <p:cNvSpPr>
            <a:spLocks noGrp="1"/>
          </p:cNvSpPr>
          <p:nvPr>
            <p:ph idx="1"/>
          </p:nvPr>
        </p:nvSpPr>
        <p:spPr>
          <a:xfrm>
            <a:off x="1103312" y="2052918"/>
            <a:ext cx="10577826" cy="4195481"/>
          </a:xfrm>
        </p:spPr>
        <p:txBody>
          <a:bodyPr>
            <a:normAutofit/>
          </a:bodyPr>
          <a:lstStyle/>
          <a:p>
            <a:r>
              <a:rPr lang="en-US" sz="2200" dirty="0">
                <a:hlinkClick r:id="rId2"/>
              </a:rPr>
              <a:t>https://ru.wikipedia.org/wiki/%</a:t>
            </a:r>
            <a:r>
              <a:rPr lang="en-US" sz="2200" dirty="0" smtClean="0">
                <a:hlinkClick r:id="rId2"/>
              </a:rPr>
              <a:t>D0%9F%D1%80%D0%B5%D0%B7%D0%B8%D0%B4%D0%B5%D0%BD%D1%82</a:t>
            </a:r>
            <a:r>
              <a:rPr lang="en-US" sz="2200" dirty="0">
                <a:hlinkClick r:id="rId2"/>
              </a:rPr>
              <a:t>_%</a:t>
            </a:r>
            <a:r>
              <a:rPr lang="en-US" sz="2200" dirty="0" smtClean="0">
                <a:hlinkClick r:id="rId2"/>
              </a:rPr>
              <a:t>D0%A1%D0%A8%D0%90</a:t>
            </a:r>
            <a:endParaRPr lang="en-US" sz="2200" dirty="0" smtClean="0"/>
          </a:p>
          <a:p>
            <a:r>
              <a:rPr lang="en-US" sz="2200" dirty="0">
                <a:hlinkClick r:id="rId3"/>
              </a:rPr>
              <a:t>https://</a:t>
            </a:r>
            <a:r>
              <a:rPr lang="en-US" sz="2200" dirty="0" smtClean="0">
                <a:hlinkClick r:id="rId3"/>
              </a:rPr>
              <a:t>24smi.org/news/64823-spisok-prezidentov-ssha-biografii-gody-pravleniia.html</a:t>
            </a:r>
            <a:endParaRPr lang="en-US" sz="2200" dirty="0" smtClean="0"/>
          </a:p>
          <a:p>
            <a:r>
              <a:rPr lang="en-US" sz="2200" dirty="0">
                <a:hlinkClick r:id="rId4"/>
              </a:rPr>
              <a:t>https://ru.wikipedia.org/wiki/%D0%A2%D1%80%D0%B0%D0%BC%D0%BF,_%</a:t>
            </a:r>
            <a:r>
              <a:rPr lang="en-US" sz="2200" dirty="0" smtClean="0">
                <a:hlinkClick r:id="rId4"/>
              </a:rPr>
              <a:t>D0%94%D0%BE%D0%BD%D0%B0%D0%BB%D1%8C%D0%B4</a:t>
            </a:r>
            <a:endParaRPr lang="en-US" sz="2200" dirty="0" smtClean="0"/>
          </a:p>
          <a:p>
            <a:r>
              <a:rPr lang="en-US" sz="2200" dirty="0">
                <a:hlinkClick r:id="rId5"/>
              </a:rPr>
              <a:t>https://www.nur.kz/1279592-10-samykh-yarkikh-prezidentov-ssha-chem-oni.html</a:t>
            </a:r>
            <a:endParaRPr lang="ru-RU" sz="2200" dirty="0"/>
          </a:p>
        </p:txBody>
      </p:sp>
    </p:spTree>
    <p:extLst>
      <p:ext uri="{BB962C8B-B14F-4D97-AF65-F5344CB8AC3E}">
        <p14:creationId xmlns:p14="http://schemas.microsoft.com/office/powerpoint/2010/main" xmlns="" val="354806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362</TotalTime>
  <Words>824</Words>
  <Application>Microsoft Office PowerPoint</Application>
  <PresentationFormat>Произвольный</PresentationFormat>
  <Paragraphs>51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Ион</vt:lpstr>
      <vt:lpstr>Kazan State Power Engineering University    The Presidents of the United States </vt:lpstr>
      <vt:lpstr>TARGET AND TASKS </vt:lpstr>
      <vt:lpstr>The role of the President of the United States  </vt:lpstr>
      <vt:lpstr>Presidential elections</vt:lpstr>
      <vt:lpstr>History </vt:lpstr>
      <vt:lpstr>Outstanding Presidents</vt:lpstr>
      <vt:lpstr>Interesting Facts </vt:lpstr>
      <vt:lpstr>Donald Trump </vt:lpstr>
      <vt:lpstr>Internet resources </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wks-v515-09</cp:lastModifiedBy>
  <cp:revision>24</cp:revision>
  <dcterms:created xsi:type="dcterms:W3CDTF">2019-04-16T19:29:08Z</dcterms:created>
  <dcterms:modified xsi:type="dcterms:W3CDTF">2019-04-24T12:49:06Z</dcterms:modified>
</cp:coreProperties>
</file>