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2"/>
  </p:notesMasterIdLst>
  <p:sldIdLst>
    <p:sldId id="256" r:id="rId2"/>
    <p:sldId id="257" r:id="rId3"/>
    <p:sldId id="258" r:id="rId4"/>
    <p:sldId id="259" r:id="rId5"/>
    <p:sldId id="260" r:id="rId6"/>
    <p:sldId id="261" r:id="rId7"/>
    <p:sldId id="262" r:id="rId8"/>
    <p:sldId id="266"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3" d="100"/>
          <a:sy n="83" d="100"/>
        </p:scale>
        <p:origin x="-619"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2896E0-2BE0-4F57-AEC9-E8FDFB8624A9}" type="datetimeFigureOut">
              <a:rPr lang="ru-RU" smtClean="0"/>
              <a:pPr/>
              <a:t>22.05.2019</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290975-889A-44D6-A895-0689EE27CDFA}" type="slidenum">
              <a:rPr lang="ru-RU" smtClean="0"/>
              <a:pPr/>
              <a:t>‹#›</a:t>
            </a:fld>
            <a:endParaRPr lang="ru-RU"/>
          </a:p>
        </p:txBody>
      </p:sp>
    </p:spTree>
    <p:extLst>
      <p:ext uri="{BB962C8B-B14F-4D97-AF65-F5344CB8AC3E}">
        <p14:creationId xmlns:p14="http://schemas.microsoft.com/office/powerpoint/2010/main" xmlns="" val="2817445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2290975-889A-44D6-A895-0689EE27CDFA}" type="slidenum">
              <a:rPr lang="ru-RU" smtClean="0"/>
              <a:pPr/>
              <a:t>1</a:t>
            </a:fld>
            <a:endParaRPr lang="ru-RU"/>
          </a:p>
        </p:txBody>
      </p:sp>
    </p:spTree>
    <p:extLst>
      <p:ext uri="{BB962C8B-B14F-4D97-AF65-F5344CB8AC3E}">
        <p14:creationId xmlns:p14="http://schemas.microsoft.com/office/powerpoint/2010/main" xmlns="" val="129193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5" name="Footer Placeholder 4"/>
          <p:cNvSpPr>
            <a:spLocks noGrp="1"/>
          </p:cNvSpPr>
          <p:nvPr>
            <p:ph type="ftr" sz="quarter" idx="11"/>
          </p:nvPr>
        </p:nvSpPr>
        <p:spPr>
          <a:xfrm>
            <a:off x="5332412" y="5883275"/>
            <a:ext cx="4324044" cy="365125"/>
          </a:xfrm>
        </p:spPr>
        <p:txBody>
          <a:bodyPr/>
          <a:lstStyle/>
          <a:p>
            <a:endParaRPr lang="ru-RU"/>
          </a:p>
        </p:txBody>
      </p:sp>
      <p:sp>
        <p:nvSpPr>
          <p:cNvPr id="6" name="Slide Number Placeholder 5"/>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120588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2655926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2649174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356261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3985758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2369415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3534670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33431619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2014830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a:xfrm>
            <a:off x="10951856" y="5867131"/>
            <a:ext cx="551167" cy="365125"/>
          </a:xfrm>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2246442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287409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280961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1324104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4137597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3451617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2722056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094C4C2C-5684-4330-998E-B14B8A125EB5}" type="datetimeFigureOut">
              <a:rPr lang="ru-RU" smtClean="0"/>
              <a:pPr/>
              <a:t>22.05.2019</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415312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94C4C2C-5684-4330-998E-B14B8A125EB5}" type="datetimeFigureOut">
              <a:rPr lang="ru-RU" smtClean="0"/>
              <a:pPr/>
              <a:t>22.05.2019</a:t>
            </a:fld>
            <a:endParaRPr lang="ru-RU"/>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ru-RU"/>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B1D5CBF-C8A7-4696-87A0-4BE7E41E6E18}" type="slidenum">
              <a:rPr lang="ru-RU" smtClean="0"/>
              <a:pPr/>
              <a:t>‹#›</a:t>
            </a:fld>
            <a:endParaRPr lang="ru-RU"/>
          </a:p>
        </p:txBody>
      </p:sp>
    </p:spTree>
    <p:extLst>
      <p:ext uri="{BB962C8B-B14F-4D97-AF65-F5344CB8AC3E}">
        <p14:creationId xmlns:p14="http://schemas.microsoft.com/office/powerpoint/2010/main" xmlns="" val="199535103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ru.wikipedia.org/wiki/&#1043;&#1086;&#1083;&#1083;&#1080;&#1074;&#1091;&#1076;" TargetMode="External"/><Relationship Id="rId2" Type="http://schemas.openxmlformats.org/officeDocument/2006/relationships/hyperlink" Target="https://ru.wikipedia.org/wiki/&#1050;&#1072;&#1083;&#1080;&#1092;&#1086;&#1088;&#1085;&#1080;&#1103;" TargetMode="External"/><Relationship Id="rId1" Type="http://schemas.openxmlformats.org/officeDocument/2006/relationships/slideLayout" Target="../slideLayouts/slideLayout8.xml"/><Relationship Id="rId4" Type="http://schemas.openxmlformats.org/officeDocument/2006/relationships/hyperlink" Target="https://ru.wikipedia.org/wiki/&#1057;&#1080;&#1083;&#1080;&#1082;&#1086;&#1085;&#1086;&#1074;&#1072;&#1103;_&#1076;&#1086;&#1083;&#1080;&#1085;&#107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latin typeface="Times New Roman" panose="02020603050405020304" pitchFamily="18" charset="0"/>
                <a:cs typeface="Times New Roman" panose="02020603050405020304" pitchFamily="18" charset="0"/>
              </a:rPr>
              <a:t>California</a:t>
            </a:r>
            <a:endParaRPr lang="ru-RU"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r>
              <a:rPr lang="en-US" u="sng" dirty="0" smtClean="0">
                <a:latin typeface="Times New Roman" panose="02020603050405020304" pitchFamily="18" charset="0"/>
                <a:cs typeface="Times New Roman" panose="02020603050405020304" pitchFamily="18" charset="0"/>
              </a:rPr>
              <a:t>STUDENTS:</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Bizikin</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Rysin</a:t>
            </a:r>
            <a:endParaRPr lang="en-US" dirty="0" smtClean="0">
              <a:latin typeface="Times New Roman" panose="02020603050405020304" pitchFamily="18" charset="0"/>
              <a:cs typeface="Times New Roman" panose="02020603050405020304" pitchFamily="18" charset="0"/>
            </a:endParaRPr>
          </a:p>
          <a:p>
            <a:r>
              <a:rPr lang="en-US" u="sng" dirty="0" smtClean="0">
                <a:latin typeface="Times New Roman" panose="02020603050405020304" pitchFamily="18" charset="0"/>
                <a:cs typeface="Times New Roman" panose="02020603050405020304" pitchFamily="18" charset="0"/>
              </a:rPr>
              <a:t>TEACHER:</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Aitouganova</a:t>
            </a:r>
            <a:r>
              <a:rPr lang="ru-RU"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Jh</a:t>
            </a:r>
            <a:r>
              <a:rPr lang="en-US" dirty="0" smtClean="0">
                <a:latin typeface="Times New Roman" panose="02020603050405020304" pitchFamily="18" charset="0"/>
                <a:cs typeface="Times New Roman" panose="02020603050405020304" pitchFamily="18" charset="0"/>
              </a:rPr>
              <a:t>. Il</a:t>
            </a:r>
            <a:endParaRPr lang="ru-RU"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199020" y="137014"/>
            <a:ext cx="4627164" cy="400110"/>
          </a:xfrm>
          <a:prstGeom prst="rect">
            <a:avLst/>
          </a:prstGeom>
          <a:noFill/>
        </p:spPr>
        <p:txBody>
          <a:bodyPr wrap="none" rtlCol="0">
            <a:spAutoFit/>
          </a:bodyPr>
          <a:lstStyle/>
          <a:p>
            <a:r>
              <a:rPr lang="en-US" sz="2000" dirty="0" smtClean="0"/>
              <a:t>Kazan State Power Engineering University</a:t>
            </a:r>
            <a:endParaRPr lang="ru-RU" sz="2000" dirty="0"/>
          </a:p>
        </p:txBody>
      </p:sp>
      <p:sp>
        <p:nvSpPr>
          <p:cNvPr id="5" name="TextBox 4"/>
          <p:cNvSpPr txBox="1"/>
          <p:nvPr/>
        </p:nvSpPr>
        <p:spPr>
          <a:xfrm>
            <a:off x="5886309" y="6427800"/>
            <a:ext cx="1252587" cy="369332"/>
          </a:xfrm>
          <a:prstGeom prst="rect">
            <a:avLst/>
          </a:prstGeom>
          <a:noFill/>
        </p:spPr>
        <p:txBody>
          <a:bodyPr wrap="none" rtlCol="0">
            <a:spAutoFit/>
          </a:bodyPr>
          <a:lstStyle/>
          <a:p>
            <a:r>
              <a:rPr lang="en-US" dirty="0" smtClean="0"/>
              <a:t>Kazan 2019</a:t>
            </a:r>
            <a:endParaRPr lang="ru-RU" dirty="0"/>
          </a:p>
        </p:txBody>
      </p:sp>
    </p:spTree>
    <p:extLst>
      <p:ext uri="{BB962C8B-B14F-4D97-AF65-F5344CB8AC3E}">
        <p14:creationId xmlns:p14="http://schemas.microsoft.com/office/powerpoint/2010/main" xmlns="" val="3424462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08484" y="457200"/>
            <a:ext cx="10190748" cy="1600200"/>
          </a:xfrm>
        </p:spPr>
        <p:txBody>
          <a:bodyPr>
            <a:normAutofit/>
          </a:bodyPr>
          <a:lstStyle/>
          <a:p>
            <a:pPr algn="l"/>
            <a:r>
              <a:rPr lang="en-US" sz="4000" dirty="0" smtClean="0">
                <a:latin typeface="Times New Roman" panose="02020603050405020304" pitchFamily="18" charset="0"/>
                <a:cs typeface="Times New Roman" panose="02020603050405020304" pitchFamily="18" charset="0"/>
              </a:rPr>
              <a:t>Internet resources:</a:t>
            </a:r>
            <a:endParaRPr lang="ru-RU" sz="4000" dirty="0">
              <a:latin typeface="Times New Roman" panose="02020603050405020304" pitchFamily="18" charset="0"/>
              <a:cs typeface="Times New Roman" panose="02020603050405020304" pitchFamily="18" charset="0"/>
            </a:endParaRPr>
          </a:p>
        </p:txBody>
      </p:sp>
      <p:sp>
        <p:nvSpPr>
          <p:cNvPr id="4" name="Текст 3"/>
          <p:cNvSpPr>
            <a:spLocks noGrp="1"/>
          </p:cNvSpPr>
          <p:nvPr>
            <p:ph type="body" sz="half" idx="2"/>
          </p:nvPr>
        </p:nvSpPr>
        <p:spPr>
          <a:xfrm>
            <a:off x="1708484" y="2057400"/>
            <a:ext cx="10190748" cy="3811588"/>
          </a:xfrm>
        </p:spPr>
        <p:txBody>
          <a:bodyPr/>
          <a:lstStyle/>
          <a:p>
            <a:pPr marL="285750" indent="-285750" algn="l">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hlinkClick r:id="rId2"/>
              </a:rPr>
              <a:t>https://ru.wikipedia.org/wiki/</a:t>
            </a:r>
            <a:r>
              <a:rPr lang="ru-RU" sz="2000" dirty="0" smtClean="0">
                <a:latin typeface="Times New Roman" panose="02020603050405020304" pitchFamily="18" charset="0"/>
                <a:cs typeface="Times New Roman" panose="02020603050405020304" pitchFamily="18" charset="0"/>
                <a:hlinkClick r:id="rId2"/>
              </a:rPr>
              <a:t>Калифорния</a:t>
            </a:r>
            <a:endParaRPr lang="ru-RU" sz="2000" dirty="0" smtClean="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hlinkClick r:id="rId3"/>
              </a:rPr>
              <a:t>https://ru.wikipedia.org/wiki/</a:t>
            </a:r>
            <a:r>
              <a:rPr lang="ru-RU" sz="2000" dirty="0" smtClean="0">
                <a:latin typeface="Times New Roman" panose="02020603050405020304" pitchFamily="18" charset="0"/>
                <a:cs typeface="Times New Roman" panose="02020603050405020304" pitchFamily="18" charset="0"/>
                <a:hlinkClick r:id="rId3"/>
              </a:rPr>
              <a:t>Голливуд</a:t>
            </a:r>
            <a:endParaRPr lang="ru-RU" sz="2000" dirty="0" smtClean="0">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hlinkClick r:id="rId4"/>
              </a:rPr>
              <a:t>https://ru.wikipedia.org/wiki/</a:t>
            </a:r>
            <a:r>
              <a:rPr lang="ru-RU" sz="2000" dirty="0" err="1" smtClean="0">
                <a:latin typeface="Times New Roman" panose="02020603050405020304" pitchFamily="18" charset="0"/>
                <a:cs typeface="Times New Roman" panose="02020603050405020304" pitchFamily="18" charset="0"/>
                <a:hlinkClick r:id="rId4"/>
              </a:rPr>
              <a:t>Силиконовая_долина</a:t>
            </a:r>
            <a:endParaRPr lang="ru-RU" sz="2000" dirty="0" smtClean="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xmlns="" val="3856341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TARGET AND TASKS</a:t>
            </a:r>
            <a:endParaRPr lang="ru-RU" b="1" dirty="0"/>
          </a:p>
        </p:txBody>
      </p:sp>
      <p:sp>
        <p:nvSpPr>
          <p:cNvPr id="3" name="Объект 2"/>
          <p:cNvSpPr>
            <a:spLocks noGrp="1"/>
          </p:cNvSpPr>
          <p:nvPr>
            <p:ph idx="1"/>
          </p:nvPr>
        </p:nvSpPr>
        <p:spPr/>
        <p:txBody>
          <a:bodyPr>
            <a:normAutofit fontScale="92500" lnSpcReduction="10000"/>
          </a:bodyPr>
          <a:lstStyle/>
          <a:p>
            <a:r>
              <a:rPr lang="en-US" dirty="0" smtClean="0"/>
              <a:t>Target:</a:t>
            </a:r>
            <a:br>
              <a:rPr lang="en-US" dirty="0" smtClean="0"/>
            </a:br>
            <a:r>
              <a:rPr lang="en-US" dirty="0" smtClean="0"/>
              <a:t>To report about California </a:t>
            </a:r>
          </a:p>
          <a:p>
            <a:r>
              <a:rPr lang="en-US" dirty="0" smtClean="0"/>
              <a:t>Tasks:</a:t>
            </a:r>
            <a:br>
              <a:rPr lang="en-US" dirty="0" smtClean="0"/>
            </a:br>
            <a:r>
              <a:rPr lang="en-US" dirty="0" smtClean="0"/>
              <a:t>General information</a:t>
            </a:r>
            <a:br>
              <a:rPr lang="en-US" dirty="0" smtClean="0"/>
            </a:br>
            <a:r>
              <a:rPr lang="en-US" dirty="0" smtClean="0"/>
              <a:t>Geography</a:t>
            </a:r>
            <a:br>
              <a:rPr lang="en-US" dirty="0" smtClean="0"/>
            </a:br>
            <a:r>
              <a:rPr lang="en-US" dirty="0" smtClean="0"/>
              <a:t>Political system</a:t>
            </a:r>
            <a:br>
              <a:rPr lang="en-US" dirty="0" smtClean="0"/>
            </a:br>
            <a:r>
              <a:rPr lang="en-US" dirty="0" smtClean="0"/>
              <a:t>Place of interest</a:t>
            </a:r>
            <a:br>
              <a:rPr lang="en-US" dirty="0" smtClean="0"/>
            </a:br>
            <a:r>
              <a:rPr lang="en-US" dirty="0" smtClean="0"/>
              <a:t>Silicon valley</a:t>
            </a:r>
            <a:br>
              <a:rPr lang="en-US" dirty="0" smtClean="0"/>
            </a:br>
            <a:r>
              <a:rPr lang="en-US" dirty="0" smtClean="0"/>
              <a:t>Hollywood</a:t>
            </a:r>
          </a:p>
        </p:txBody>
      </p:sp>
    </p:spTree>
    <p:extLst>
      <p:ext uri="{BB962C8B-B14F-4D97-AF65-F5344CB8AC3E}">
        <p14:creationId xmlns:p14="http://schemas.microsoft.com/office/powerpoint/2010/main" xmlns="" val="359721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1802" y="1118937"/>
            <a:ext cx="3450223" cy="854242"/>
          </a:xfrm>
        </p:spPr>
        <p:txBody>
          <a:bodyPr/>
          <a:lstStyle/>
          <a:p>
            <a:r>
              <a:rPr lang="en-US" dirty="0" smtClean="0"/>
              <a:t>General information</a:t>
            </a:r>
            <a:endParaRPr lang="ru-RU" dirty="0"/>
          </a:p>
        </p:txBody>
      </p:sp>
      <p:sp>
        <p:nvSpPr>
          <p:cNvPr id="4" name="Текст 3"/>
          <p:cNvSpPr>
            <a:spLocks noGrp="1"/>
          </p:cNvSpPr>
          <p:nvPr>
            <p:ph type="body" sz="half" idx="2"/>
          </p:nvPr>
        </p:nvSpPr>
        <p:spPr>
          <a:xfrm>
            <a:off x="1321802" y="1973179"/>
            <a:ext cx="3450223" cy="3296151"/>
          </a:xfrm>
        </p:spPr>
        <p:txBody>
          <a:bodyPr>
            <a:normAutofit fontScale="92500" lnSpcReduction="10000"/>
          </a:bodyPr>
          <a:lstStyle/>
          <a:p>
            <a:r>
              <a:rPr lang="en-US" dirty="0"/>
              <a:t>California is the most populous state in the United States and the third largest (after Alaska and Texas). The capital is Sacramento, the largest city is Los Angeles. Other major cities: San Francisco, San Diego, San Jose. The gross regional product of the state of California is $3 trillion — 1st place in the United States. The most important sectors of the state economy — agriculture, aerospace, oil production and processing, show business, information technology.</a:t>
            </a:r>
            <a:endParaRPr lang="ru-RU" dirty="0"/>
          </a:p>
        </p:txBody>
      </p:sp>
      <p:pic>
        <p:nvPicPr>
          <p:cNvPr id="9" name="Рисунок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72025" y="1118937"/>
            <a:ext cx="6703474" cy="4150393"/>
          </a:xfrm>
          <a:prstGeom prst="rect">
            <a:avLst/>
          </a:prstGeom>
        </p:spPr>
      </p:pic>
    </p:spTree>
    <p:extLst>
      <p:ext uri="{BB962C8B-B14F-4D97-AF65-F5344CB8AC3E}">
        <p14:creationId xmlns:p14="http://schemas.microsoft.com/office/powerpoint/2010/main" xmlns="" val="644191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9493" y="457200"/>
            <a:ext cx="3932237" cy="530225"/>
          </a:xfrm>
        </p:spPr>
        <p:txBody>
          <a:bodyPr>
            <a:normAutofit/>
          </a:bodyPr>
          <a:lstStyle/>
          <a:p>
            <a:r>
              <a:rPr lang="en-US" dirty="0" smtClean="0"/>
              <a:t>Geography</a:t>
            </a:r>
            <a:endParaRPr lang="ru-RU"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071435" y="457200"/>
            <a:ext cx="4488006" cy="2524503"/>
          </a:xfrm>
        </p:spPr>
      </p:pic>
      <p:sp>
        <p:nvSpPr>
          <p:cNvPr id="4" name="Текст 3"/>
          <p:cNvSpPr>
            <a:spLocks noGrp="1"/>
          </p:cNvSpPr>
          <p:nvPr>
            <p:ph type="body" sz="half" idx="2"/>
          </p:nvPr>
        </p:nvSpPr>
        <p:spPr>
          <a:xfrm>
            <a:off x="1489493" y="987425"/>
            <a:ext cx="3932237" cy="4881563"/>
          </a:xfrm>
        </p:spPr>
        <p:txBody>
          <a:bodyPr>
            <a:normAutofit fontScale="92500" lnSpcReduction="10000"/>
          </a:bodyPr>
          <a:lstStyle/>
          <a:p>
            <a:r>
              <a:rPr lang="en-US" dirty="0" smtClean="0"/>
              <a:t>Geology</a:t>
            </a:r>
            <a:r>
              <a:rPr lang="ru-RU" dirty="0" smtClean="0"/>
              <a:t/>
            </a:r>
            <a:br>
              <a:rPr lang="ru-RU" dirty="0" smtClean="0"/>
            </a:br>
            <a:r>
              <a:rPr lang="en-US" dirty="0" smtClean="0"/>
              <a:t>California is a seismic zone, there are many geological faults in the state, the most famous of which is San Andreas. California also has several volcanoes, including the dormant Lassen Peak, which erupted in 1914 and 1921.</a:t>
            </a:r>
            <a:endParaRPr lang="ru-RU" dirty="0" smtClean="0"/>
          </a:p>
          <a:p>
            <a:r>
              <a:rPr lang="en-US" dirty="0" smtClean="0"/>
              <a:t>Hydrography</a:t>
            </a:r>
            <a:r>
              <a:rPr lang="ru-RU" dirty="0" smtClean="0"/>
              <a:t/>
            </a:r>
            <a:br>
              <a:rPr lang="ru-RU" dirty="0" smtClean="0"/>
            </a:br>
            <a:r>
              <a:rPr lang="en-US" dirty="0" smtClean="0"/>
              <a:t>California's two largest rivers — Sacramento and San Joaquin. Both of them flow through the Central plain and flow into the Bay of San Francisco. Other major rivers in the state are the Climate in the North and Colorado, part of which forms the natural boundary between California and Arizona.</a:t>
            </a:r>
          </a:p>
          <a:p>
            <a:r>
              <a:rPr lang="en-US" dirty="0" smtClean="0"/>
              <a:t>Climate</a:t>
            </a:r>
            <a:br>
              <a:rPr lang="en-US" dirty="0" smtClean="0"/>
            </a:br>
            <a:r>
              <a:rPr lang="en-US" dirty="0" smtClean="0"/>
              <a:t>Most of the state has a Mediterranean climate, with rainy winters and dry summers. The influence of the ocean reduces the temperature spread, leading to cool summers and warm winters. Because of the cold California ocean current along the coast is often fog.</a:t>
            </a:r>
            <a:endParaRPr lang="ru-RU" dirty="0"/>
          </a:p>
        </p:txBody>
      </p:sp>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71435" y="2981703"/>
            <a:ext cx="4488006" cy="2980316"/>
          </a:xfrm>
          <a:prstGeom prst="rect">
            <a:avLst/>
          </a:prstGeom>
        </p:spPr>
      </p:pic>
    </p:spTree>
    <p:extLst>
      <p:ext uri="{BB962C8B-B14F-4D97-AF65-F5344CB8AC3E}">
        <p14:creationId xmlns:p14="http://schemas.microsoft.com/office/powerpoint/2010/main" xmlns="" val="330128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2528" y="800484"/>
            <a:ext cx="3109495" cy="920867"/>
          </a:xfrm>
        </p:spPr>
        <p:txBody>
          <a:bodyPr/>
          <a:lstStyle/>
          <a:p>
            <a:r>
              <a:rPr lang="en-US" dirty="0" smtClean="0"/>
              <a:t>Political system</a:t>
            </a:r>
            <a:br>
              <a:rPr lang="en-US" dirty="0" smtClean="0"/>
            </a:br>
            <a:endParaRPr lang="ru-RU" dirty="0"/>
          </a:p>
        </p:txBody>
      </p:sp>
      <p:sp>
        <p:nvSpPr>
          <p:cNvPr id="4" name="Текст 3"/>
          <p:cNvSpPr>
            <a:spLocks noGrp="1"/>
          </p:cNvSpPr>
          <p:nvPr>
            <p:ph type="body" sz="half" idx="2"/>
          </p:nvPr>
        </p:nvSpPr>
        <p:spPr>
          <a:xfrm>
            <a:off x="1484312" y="1744579"/>
            <a:ext cx="3287711" cy="4124409"/>
          </a:xfrm>
        </p:spPr>
        <p:txBody>
          <a:bodyPr>
            <a:normAutofit fontScale="92500" lnSpcReduction="20000"/>
          </a:bodyPr>
          <a:lstStyle/>
          <a:p>
            <a:r>
              <a:rPr lang="en-US" dirty="0"/>
              <a:t>California is governed as a Republic. It has three branches — Executive, legislative and judicial. </a:t>
            </a:r>
            <a:r>
              <a:rPr lang="en-US" dirty="0" smtClean="0"/>
              <a:t/>
            </a:r>
            <a:br>
              <a:rPr lang="en-US" dirty="0" smtClean="0"/>
            </a:br>
            <a:r>
              <a:rPr lang="en-US" dirty="0"/>
              <a:t>The Executive branch is the Governor of the state and other elected officials. The current Governor of California is Gavin Newsome. </a:t>
            </a:r>
            <a:r>
              <a:rPr lang="en-US" dirty="0" smtClean="0"/>
              <a:t/>
            </a:r>
            <a:br>
              <a:rPr lang="en-US" dirty="0" smtClean="0"/>
            </a:br>
            <a:r>
              <a:rPr lang="en-US" dirty="0"/>
              <a:t>Legislative power is exercised by the Senate (40 senators) and the Assembly (80 deputies). The main law of California is the Constitution of California — one of the longest legislative documents in the world. Its volume is more than 110 pages. </a:t>
            </a:r>
            <a:r>
              <a:rPr lang="en-US" dirty="0" smtClean="0"/>
              <a:t/>
            </a:r>
            <a:br>
              <a:rPr lang="en-US" dirty="0" smtClean="0"/>
            </a:br>
            <a:r>
              <a:rPr lang="en-US" dirty="0"/>
              <a:t>The chief representative of the law in the state is the attorney General. Judicial power is exercised by the Supreme Court of California. </a:t>
            </a:r>
            <a:r>
              <a:rPr lang="en-US" dirty="0" smtClean="0"/>
              <a:t/>
            </a:r>
            <a:br>
              <a:rPr lang="en-US" dirty="0" smtClean="0"/>
            </a:br>
            <a:r>
              <a:rPr lang="en-US" dirty="0"/>
              <a:t>The state capital is Sacramento</a:t>
            </a:r>
            <a:r>
              <a:rPr lang="en-US" dirty="0" smtClean="0"/>
              <a:t>.</a:t>
            </a:r>
            <a:r>
              <a:rPr lang="ru-RU" dirty="0" smtClean="0"/>
              <a:t> </a:t>
            </a:r>
            <a:r>
              <a:rPr lang="en-US" dirty="0" smtClean="0"/>
              <a:t>California </a:t>
            </a:r>
            <a:r>
              <a:rPr lang="en-US" dirty="0"/>
              <a:t>has two representatives in the U.S. Senate and 53 in the House of representatives.</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72024" y="821126"/>
            <a:ext cx="2746810" cy="1825821"/>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518834" y="800485"/>
            <a:ext cx="1841734" cy="1841734"/>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72025" y="2642219"/>
            <a:ext cx="4829175" cy="3226769"/>
          </a:xfrm>
          <a:prstGeom prst="rect">
            <a:avLst/>
          </a:prstGeom>
        </p:spPr>
      </p:pic>
    </p:spTree>
    <p:extLst>
      <p:ext uri="{BB962C8B-B14F-4D97-AF65-F5344CB8AC3E}">
        <p14:creationId xmlns:p14="http://schemas.microsoft.com/office/powerpoint/2010/main" xmlns="" val="4026455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4313" y="758089"/>
            <a:ext cx="3115763" cy="818047"/>
          </a:xfrm>
        </p:spPr>
        <p:txBody>
          <a:bodyPr>
            <a:normAutofit fontScale="90000"/>
          </a:bodyPr>
          <a:lstStyle/>
          <a:p>
            <a:r>
              <a:rPr lang="en-US" dirty="0" smtClean="0"/>
              <a:t>Place of interest</a:t>
            </a:r>
            <a:br>
              <a:rPr lang="en-US" dirty="0" smtClean="0"/>
            </a:br>
            <a:endParaRPr lang="ru-RU" dirty="0"/>
          </a:p>
        </p:txBody>
      </p:sp>
      <p:sp>
        <p:nvSpPr>
          <p:cNvPr id="4" name="Текст 3"/>
          <p:cNvSpPr>
            <a:spLocks noGrp="1"/>
          </p:cNvSpPr>
          <p:nvPr>
            <p:ph type="body" sz="half" idx="2"/>
          </p:nvPr>
        </p:nvSpPr>
        <p:spPr>
          <a:xfrm>
            <a:off x="1484313" y="1576136"/>
            <a:ext cx="3115764" cy="4089065"/>
          </a:xfrm>
        </p:spPr>
        <p:txBody>
          <a:bodyPr>
            <a:normAutofit fontScale="85000" lnSpcReduction="20000"/>
          </a:bodyPr>
          <a:lstStyle/>
          <a:p>
            <a:pPr marL="285750" indent="-285750" algn="l">
              <a:buFont typeface="Arial" panose="020B0604020202020204" pitchFamily="34" charset="0"/>
              <a:buChar char="•"/>
            </a:pPr>
            <a:r>
              <a:rPr lang="en-US" dirty="0" smtClean="0"/>
              <a:t>Hollywood</a:t>
            </a:r>
          </a:p>
          <a:p>
            <a:pPr marL="285750" indent="-285750" algn="l">
              <a:buFont typeface="Arial" panose="020B0604020202020204" pitchFamily="34" charset="0"/>
              <a:buChar char="•"/>
            </a:pPr>
            <a:r>
              <a:rPr lang="en-US" dirty="0" smtClean="0"/>
              <a:t>Blythe figures</a:t>
            </a:r>
          </a:p>
          <a:p>
            <a:pPr marL="285750" indent="-285750" algn="l">
              <a:buFont typeface="Arial" panose="020B0604020202020204" pitchFamily="34" charset="0"/>
              <a:buChar char="•"/>
            </a:pPr>
            <a:r>
              <a:rPr lang="en-US" dirty="0" smtClean="0"/>
              <a:t>Methuselah (tree)</a:t>
            </a:r>
          </a:p>
          <a:p>
            <a:pPr marL="285750" indent="-285750" algn="l">
              <a:buFont typeface="Arial" panose="020B0604020202020204" pitchFamily="34" charset="0"/>
              <a:buChar char="•"/>
            </a:pPr>
            <a:r>
              <a:rPr lang="en-US" dirty="0" smtClean="0"/>
              <a:t>Fort Ross Museum-reserve.</a:t>
            </a:r>
          </a:p>
          <a:p>
            <a:pPr marL="285750" indent="-285750" algn="l">
              <a:buFont typeface="Arial" panose="020B0604020202020204" pitchFamily="34" charset="0"/>
              <a:buChar char="•"/>
            </a:pPr>
            <a:r>
              <a:rPr lang="en-US" dirty="0" smtClean="0"/>
              <a:t>Yosemite national park</a:t>
            </a:r>
          </a:p>
          <a:p>
            <a:pPr marL="285750" indent="-285750" algn="l">
              <a:buFont typeface="Arial" panose="020B0604020202020204" pitchFamily="34" charset="0"/>
              <a:buChar char="•"/>
            </a:pPr>
            <a:r>
              <a:rPr lang="en-US" dirty="0" smtClean="0"/>
              <a:t>La Brea Tar Pits</a:t>
            </a:r>
          </a:p>
          <a:p>
            <a:pPr marL="285750" indent="-285750" algn="l">
              <a:buFont typeface="Arial" panose="020B0604020202020204" pitchFamily="34" charset="0"/>
              <a:buChar char="•"/>
            </a:pPr>
            <a:r>
              <a:rPr lang="en-US" dirty="0" smtClean="0"/>
              <a:t>Hearst castle.</a:t>
            </a:r>
          </a:p>
          <a:p>
            <a:pPr marL="285750" indent="-285750" algn="l">
              <a:buFont typeface="Arial" panose="020B0604020202020204" pitchFamily="34" charset="0"/>
              <a:buChar char="•"/>
            </a:pPr>
            <a:r>
              <a:rPr lang="en-US" dirty="0" smtClean="0"/>
              <a:t>Silicon valley</a:t>
            </a:r>
          </a:p>
          <a:p>
            <a:pPr marL="285750" indent="-285750" algn="l">
              <a:buFont typeface="Arial" panose="020B0604020202020204" pitchFamily="34" charset="0"/>
              <a:buChar char="•"/>
            </a:pPr>
            <a:r>
              <a:rPr lang="en-US" dirty="0" smtClean="0"/>
              <a:t>The largest thermometer in the world</a:t>
            </a:r>
          </a:p>
          <a:p>
            <a:r>
              <a:rPr lang="en-US" dirty="0" smtClean="0"/>
              <a:t>As in other States of the United States, California has many railway museums, including museums with full-scale exhibits, operating locomotives and trains. Among such museums: Lomita, Golden Gate.</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72021" y="758090"/>
            <a:ext cx="3646317" cy="246734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368951" y="758089"/>
            <a:ext cx="3289779" cy="2467335"/>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72026" y="3225429"/>
            <a:ext cx="3253034" cy="2439774"/>
          </a:xfrm>
          <a:prstGeom prst="rect">
            <a:avLst/>
          </a:prstGeom>
        </p:spPr>
      </p:pic>
      <p:pic>
        <p:nvPicPr>
          <p:cNvPr id="8" name="Рисунок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8025060" y="3225426"/>
            <a:ext cx="1831664" cy="2439777"/>
          </a:xfrm>
          <a:prstGeom prst="rect">
            <a:avLst/>
          </a:prstGeom>
        </p:spPr>
      </p:pic>
      <p:pic>
        <p:nvPicPr>
          <p:cNvPr id="9" name="Рисунок 8"/>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856724" y="3225425"/>
            <a:ext cx="1802006" cy="2439777"/>
          </a:xfrm>
          <a:prstGeom prst="rect">
            <a:avLst/>
          </a:prstGeom>
        </p:spPr>
      </p:pic>
    </p:spTree>
    <p:extLst>
      <p:ext uri="{BB962C8B-B14F-4D97-AF65-F5344CB8AC3E}">
        <p14:creationId xmlns:p14="http://schemas.microsoft.com/office/powerpoint/2010/main" xmlns="" val="16627372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408" y="457200"/>
            <a:ext cx="2707106" cy="1010653"/>
          </a:xfrm>
        </p:spPr>
        <p:txBody>
          <a:bodyPr/>
          <a:lstStyle/>
          <a:p>
            <a:r>
              <a:rPr lang="en-US" dirty="0" smtClean="0"/>
              <a:t>Silicon valley</a:t>
            </a:r>
            <a:br>
              <a:rPr lang="en-US" dirty="0" smtClean="0"/>
            </a:br>
            <a:endParaRPr lang="ru-RU" dirty="0"/>
          </a:p>
        </p:txBody>
      </p:sp>
      <p:sp>
        <p:nvSpPr>
          <p:cNvPr id="4" name="Текст 3"/>
          <p:cNvSpPr>
            <a:spLocks noGrp="1"/>
          </p:cNvSpPr>
          <p:nvPr>
            <p:ph type="body" sz="half" idx="2"/>
          </p:nvPr>
        </p:nvSpPr>
        <p:spPr>
          <a:xfrm>
            <a:off x="1299408" y="1070811"/>
            <a:ext cx="2707108" cy="4798177"/>
          </a:xfrm>
        </p:spPr>
        <p:txBody>
          <a:bodyPr>
            <a:normAutofit fontScale="92500" lnSpcReduction="10000"/>
          </a:bodyPr>
          <a:lstStyle/>
          <a:p>
            <a:r>
              <a:rPr lang="en-US" dirty="0"/>
              <a:t>Silicon valley means a territory - a place where a unique experience of creating and promoting high-tech, high-tech startups has been accumulated, the best platform in the world, where venture investors, developers, startups, representatives of the world's leading technology companies and business media have been successfully cooperating for more than half a century. Currently, about three thousand enterprises have their head offices, representative offices, development or production centers in Silicon valley. The most famous of them are: Apple, Intel, Facebook, </a:t>
            </a:r>
            <a:r>
              <a:rPr lang="en-US" dirty="0" err="1"/>
              <a:t>Google,AMD</a:t>
            </a:r>
            <a:r>
              <a:rPr lang="en-US" dirty="0"/>
              <a:t>, etc.</a:t>
            </a:r>
            <a:endParaRPr lang="ru-RU" dirty="0"/>
          </a:p>
        </p:txBody>
      </p:sp>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06515" y="457200"/>
            <a:ext cx="7215717" cy="5411788"/>
          </a:xfrm>
          <a:prstGeom prst="rect">
            <a:avLst/>
          </a:prstGeom>
        </p:spPr>
      </p:pic>
    </p:spTree>
    <p:extLst>
      <p:ext uri="{BB962C8B-B14F-4D97-AF65-F5344CB8AC3E}">
        <p14:creationId xmlns:p14="http://schemas.microsoft.com/office/powerpoint/2010/main" xmlns="" val="3150653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74792" y="443210"/>
            <a:ext cx="8628775" cy="5660811"/>
          </a:xfrm>
        </p:spPr>
      </p:pic>
    </p:spTree>
    <p:extLst>
      <p:ext uri="{BB962C8B-B14F-4D97-AF65-F5344CB8AC3E}">
        <p14:creationId xmlns:p14="http://schemas.microsoft.com/office/powerpoint/2010/main" xmlns="" val="3420577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02315" y="629643"/>
            <a:ext cx="3932237" cy="1069975"/>
          </a:xfrm>
        </p:spPr>
        <p:txBody>
          <a:bodyPr/>
          <a:lstStyle/>
          <a:p>
            <a:r>
              <a:rPr lang="en-US" dirty="0" smtClean="0"/>
              <a:t>Hollywood</a:t>
            </a:r>
            <a:endParaRPr lang="ru-RU" dirty="0"/>
          </a:p>
        </p:txBody>
      </p:sp>
      <p:sp>
        <p:nvSpPr>
          <p:cNvPr id="4" name="Текст 3"/>
          <p:cNvSpPr>
            <a:spLocks noGrp="1"/>
          </p:cNvSpPr>
          <p:nvPr>
            <p:ph type="body" sz="half" idx="2"/>
          </p:nvPr>
        </p:nvSpPr>
        <p:spPr>
          <a:xfrm>
            <a:off x="1764998" y="1699618"/>
            <a:ext cx="3932237" cy="3811588"/>
          </a:xfrm>
        </p:spPr>
        <p:txBody>
          <a:bodyPr>
            <a:normAutofit fontScale="92500" lnSpcReduction="10000"/>
          </a:bodyPr>
          <a:lstStyle/>
          <a:p>
            <a:r>
              <a:rPr lang="en-US" dirty="0" smtClean="0"/>
              <a:t>Hollywood is an area of Los Angeles, located North-West of the city center, in the state of California. Traditionally, Hollywood is associated with the American film industry, because in this area there are many film studios and live many famous film actors. </a:t>
            </a:r>
          </a:p>
          <a:p>
            <a:r>
              <a:rPr lang="en-US" dirty="0" smtClean="0"/>
              <a:t>In Hollywood is the world-famous walk of fame — the sidewalk on Hollywood Boulevard and vine street, which invested more than 2,600 five-pointed stars with the names of celebrities who have made a great contribution to the development of the entertainment industry. </a:t>
            </a:r>
          </a:p>
          <a:p>
            <a:r>
              <a:rPr lang="en-US" dirty="0" smtClean="0"/>
              <a:t>Due to its fame and cultural identity as the historical center of film studios and movie stars, the word "Hollywood" is often used as a metonymy for the American film industry.</a:t>
            </a:r>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734552" y="629643"/>
            <a:ext cx="4182194" cy="2789490"/>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09186" y="3419133"/>
            <a:ext cx="4107560" cy="3080671"/>
          </a:xfrm>
          <a:prstGeom prst="rect">
            <a:avLst/>
          </a:prstGeom>
        </p:spPr>
      </p:pic>
    </p:spTree>
    <p:extLst>
      <p:ext uri="{BB962C8B-B14F-4D97-AF65-F5344CB8AC3E}">
        <p14:creationId xmlns:p14="http://schemas.microsoft.com/office/powerpoint/2010/main" xmlns="" val="26666782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xmlns="" name="Parallax" id="{3388167B-A2EB-4685-9635-1831D9AEF8C4}" vid="{4F7A876A-7598-49CA-AFC8-8EDA2551E4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Параллакс</Template>
  <TotalTime>76</TotalTime>
  <Words>450</Words>
  <Application>Microsoft Office PowerPoint</Application>
  <PresentationFormat>Произвольный</PresentationFormat>
  <Paragraphs>38</Paragraphs>
  <Slides>10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Параллакс</vt:lpstr>
      <vt:lpstr>California</vt:lpstr>
      <vt:lpstr>TARGET AND TASKS</vt:lpstr>
      <vt:lpstr>General information</vt:lpstr>
      <vt:lpstr>Geography</vt:lpstr>
      <vt:lpstr>Political system </vt:lpstr>
      <vt:lpstr>Place of interest </vt:lpstr>
      <vt:lpstr>Silicon valley </vt:lpstr>
      <vt:lpstr>Слайд 8</vt:lpstr>
      <vt:lpstr>Hollywood</vt:lpstr>
      <vt:lpstr>Internet resources:</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dc:title>
  <dc:creator>Александр Бизикин</dc:creator>
  <cp:lastModifiedBy>Admin</cp:lastModifiedBy>
  <cp:revision>9</cp:revision>
  <dcterms:created xsi:type="dcterms:W3CDTF">2019-04-15T20:27:12Z</dcterms:created>
  <dcterms:modified xsi:type="dcterms:W3CDTF">2019-05-22T19:48:33Z</dcterms:modified>
</cp:coreProperties>
</file>