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2"/>
  </p:notesMasterIdLst>
  <p:sldIdLst>
    <p:sldId id="256" r:id="rId2"/>
    <p:sldId id="283" r:id="rId3"/>
    <p:sldId id="263" r:id="rId4"/>
    <p:sldId id="285" r:id="rId5"/>
    <p:sldId id="284" r:id="rId6"/>
    <p:sldId id="271" r:id="rId7"/>
    <p:sldId id="266" r:id="rId8"/>
    <p:sldId id="274" r:id="rId9"/>
    <p:sldId id="275" r:id="rId10"/>
    <p:sldId id="28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F50BB-2FCA-40C1-9F3A-1303BD244F46}" type="datetimeFigureOut">
              <a:rPr lang="ru-RU" smtClean="0"/>
              <a:pPr/>
              <a:t>06.05.2019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A994D-9DDC-4B2B-B456-235564836A4A}" type="slidenum">
              <a:rPr lang="ru-RU" smtClean="0"/>
              <a:pPr/>
              <a:t>‹#›</a:t>
            </a:fld>
            <a:endParaRPr lang="ru-RU"/>
          </a:p>
        </p:txBody>
      </p:sp>
    </p:spTree>
    <p:extLst>
      <p:ext uri="{BB962C8B-B14F-4D97-AF65-F5344CB8AC3E}">
        <p14:creationId xmlns:p14="http://schemas.microsoft.com/office/powerpoint/2010/main" val="76088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EA994D-9DDC-4B2B-B456-235564836A4A}" type="slidenum">
              <a:rPr lang="ru-RU" smtClean="0"/>
              <a:pPr/>
              <a:t>8</a:t>
            </a:fld>
            <a:endParaRPr lang="ru-RU"/>
          </a:p>
        </p:txBody>
      </p:sp>
    </p:spTree>
    <p:extLst>
      <p:ext uri="{BB962C8B-B14F-4D97-AF65-F5344CB8AC3E}">
        <p14:creationId xmlns:p14="http://schemas.microsoft.com/office/powerpoint/2010/main" val="181614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EA994D-9DDC-4B2B-B456-235564836A4A}" type="slidenum">
              <a:rPr lang="ru-RU" smtClean="0"/>
              <a:pPr/>
              <a:t>10</a:t>
            </a:fld>
            <a:endParaRPr lang="ru-RU"/>
          </a:p>
        </p:txBody>
      </p:sp>
    </p:spTree>
    <p:extLst>
      <p:ext uri="{BB962C8B-B14F-4D97-AF65-F5344CB8AC3E}">
        <p14:creationId xmlns:p14="http://schemas.microsoft.com/office/powerpoint/2010/main" val="81235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49F0D2A-07B4-4223-8F2B-9C4E754C7ECA}" type="datetimeFigureOut">
              <a:rPr lang="ru-RU" smtClean="0"/>
              <a:pPr/>
              <a:t>06.05.2019</a:t>
            </a:fld>
            <a:endParaRPr lang="ru-RU"/>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9F987328-5F68-4C2D-ADA8-1C3AB10A98BE}" type="slidenum">
              <a:rPr lang="ru-RU" smtClean="0"/>
              <a:pPr/>
              <a:t>‹#›</a:t>
            </a:fld>
            <a:endParaRPr lang="ru-RU"/>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27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9F0D2A-07B4-4223-8F2B-9C4E754C7ECA}" type="datetimeFigureOut">
              <a:rPr lang="ru-RU" smtClean="0"/>
              <a:pPr/>
              <a:t>06.05.2019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987328-5F68-4C2D-ADA8-1C3AB10A98BE}" type="slidenum">
              <a:rPr lang="ru-RU" smtClean="0"/>
              <a:pPr/>
              <a:t>‹#›</a:t>
            </a:fld>
            <a:endParaRPr lang="ru-RU"/>
          </a:p>
        </p:txBody>
      </p:sp>
    </p:spTree>
    <p:extLst>
      <p:ext uri="{BB962C8B-B14F-4D97-AF65-F5344CB8AC3E}">
        <p14:creationId xmlns:p14="http://schemas.microsoft.com/office/powerpoint/2010/main" val="273198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9F0D2A-07B4-4223-8F2B-9C4E754C7ECA}" type="datetimeFigureOut">
              <a:rPr lang="ru-RU" smtClean="0"/>
              <a:pPr/>
              <a:t>06.05.2019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987328-5F68-4C2D-ADA8-1C3AB10A98BE}" type="slidenum">
              <a:rPr lang="ru-RU" smtClean="0"/>
              <a:pPr/>
              <a:t>‹#›</a:t>
            </a:fld>
            <a:endParaRPr lang="ru-RU"/>
          </a:p>
        </p:txBody>
      </p:sp>
    </p:spTree>
    <p:extLst>
      <p:ext uri="{BB962C8B-B14F-4D97-AF65-F5344CB8AC3E}">
        <p14:creationId xmlns:p14="http://schemas.microsoft.com/office/powerpoint/2010/main" val="333796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9F0D2A-07B4-4223-8F2B-9C4E754C7ECA}" type="datetimeFigureOut">
              <a:rPr lang="ru-RU" smtClean="0"/>
              <a:pPr/>
              <a:t>06.05.2019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987328-5F68-4C2D-ADA8-1C3AB10A98BE}" type="slidenum">
              <a:rPr lang="ru-RU" smtClean="0"/>
              <a:pPr/>
              <a:t>‹#›</a:t>
            </a:fld>
            <a:endParaRPr lang="ru-RU"/>
          </a:p>
        </p:txBody>
      </p:sp>
    </p:spTree>
    <p:extLst>
      <p:ext uri="{BB962C8B-B14F-4D97-AF65-F5344CB8AC3E}">
        <p14:creationId xmlns:p14="http://schemas.microsoft.com/office/powerpoint/2010/main" val="200387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49F0D2A-07B4-4223-8F2B-9C4E754C7ECA}" type="datetimeFigureOut">
              <a:rPr lang="ru-RU" smtClean="0"/>
              <a:pPr/>
              <a:t>06.05.2019</a:t>
            </a:fld>
            <a:endParaRPr lang="ru-RU"/>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9F987328-5F68-4C2D-ADA8-1C3AB10A98BE}" type="slidenum">
              <a:rPr lang="ru-RU" smtClean="0"/>
              <a:pPr/>
              <a:t>‹#›</a:t>
            </a:fld>
            <a:endParaRPr lang="ru-RU"/>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03901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49F0D2A-07B4-4223-8F2B-9C4E754C7ECA}" type="datetimeFigureOut">
              <a:rPr lang="ru-RU" smtClean="0"/>
              <a:pPr/>
              <a:t>06.05.2019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987328-5F68-4C2D-ADA8-1C3AB10A98BE}" type="slidenum">
              <a:rPr lang="ru-RU" smtClean="0"/>
              <a:pPr/>
              <a:t>‹#›</a:t>
            </a:fld>
            <a:endParaRPr lang="ru-RU"/>
          </a:p>
        </p:txBody>
      </p:sp>
    </p:spTree>
    <p:extLst>
      <p:ext uri="{BB962C8B-B14F-4D97-AF65-F5344CB8AC3E}">
        <p14:creationId xmlns:p14="http://schemas.microsoft.com/office/powerpoint/2010/main" val="123089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49F0D2A-07B4-4223-8F2B-9C4E754C7ECA}" type="datetimeFigureOut">
              <a:rPr lang="ru-RU" smtClean="0"/>
              <a:pPr/>
              <a:t>06.05.2019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987328-5F68-4C2D-ADA8-1C3AB10A98BE}" type="slidenum">
              <a:rPr lang="ru-RU" smtClean="0"/>
              <a:pPr/>
              <a:t>‹#›</a:t>
            </a:fld>
            <a:endParaRPr lang="ru-RU"/>
          </a:p>
        </p:txBody>
      </p:sp>
    </p:spTree>
    <p:extLst>
      <p:ext uri="{BB962C8B-B14F-4D97-AF65-F5344CB8AC3E}">
        <p14:creationId xmlns:p14="http://schemas.microsoft.com/office/powerpoint/2010/main" val="253434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49F0D2A-07B4-4223-8F2B-9C4E754C7ECA}" type="datetimeFigureOut">
              <a:rPr lang="ru-RU" smtClean="0"/>
              <a:pPr/>
              <a:t>06.05.2019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987328-5F68-4C2D-ADA8-1C3AB10A98BE}" type="slidenum">
              <a:rPr lang="ru-RU" smtClean="0"/>
              <a:pPr/>
              <a:t>‹#›</a:t>
            </a:fld>
            <a:endParaRPr lang="ru-RU"/>
          </a:p>
        </p:txBody>
      </p:sp>
    </p:spTree>
    <p:extLst>
      <p:ext uri="{BB962C8B-B14F-4D97-AF65-F5344CB8AC3E}">
        <p14:creationId xmlns:p14="http://schemas.microsoft.com/office/powerpoint/2010/main" val="298874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F0D2A-07B4-4223-8F2B-9C4E754C7ECA}" type="datetimeFigureOut">
              <a:rPr lang="ru-RU" smtClean="0"/>
              <a:pPr/>
              <a:t>06.05.2019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F987328-5F68-4C2D-ADA8-1C3AB10A98BE}" type="slidenum">
              <a:rPr lang="ru-RU" smtClean="0"/>
              <a:pPr/>
              <a:t>‹#›</a:t>
            </a:fld>
            <a:endParaRPr lang="ru-RU"/>
          </a:p>
        </p:txBody>
      </p:sp>
    </p:spTree>
    <p:extLst>
      <p:ext uri="{BB962C8B-B14F-4D97-AF65-F5344CB8AC3E}">
        <p14:creationId xmlns:p14="http://schemas.microsoft.com/office/powerpoint/2010/main" val="151944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49F0D2A-07B4-4223-8F2B-9C4E754C7ECA}" type="datetimeFigureOut">
              <a:rPr lang="ru-RU" smtClean="0"/>
              <a:pPr/>
              <a:t>06.05.2019</a:t>
            </a:fld>
            <a:endParaRPr lang="ru-RU"/>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9F987328-5F68-4C2D-ADA8-1C3AB10A98BE}" type="slidenum">
              <a:rPr lang="ru-RU" smtClean="0"/>
              <a:pPr/>
              <a:t>‹#›</a:t>
            </a:fld>
            <a:endParaRPr lang="ru-RU"/>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852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49F0D2A-07B4-4223-8F2B-9C4E754C7ECA}" type="datetimeFigureOut">
              <a:rPr lang="ru-RU" smtClean="0"/>
              <a:pPr/>
              <a:t>06.05.2019</a:t>
            </a:fld>
            <a:endParaRPr lang="ru-RU"/>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9F987328-5F68-4C2D-ADA8-1C3AB10A98BE}" type="slidenum">
              <a:rPr lang="ru-RU" smtClean="0"/>
              <a:pPr/>
              <a:t>‹#›</a:t>
            </a:fld>
            <a:endParaRPr lang="ru-RU"/>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175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49F0D2A-07B4-4223-8F2B-9C4E754C7ECA}" type="datetimeFigureOut">
              <a:rPr lang="ru-RU" smtClean="0"/>
              <a:pPr/>
              <a:t>06.05.2019</a:t>
            </a:fld>
            <a:endParaRPr lang="ru-RU"/>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ru-RU"/>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9F987328-5F68-4C2D-ADA8-1C3AB10A98BE}" type="slidenum">
              <a:rPr lang="ru-RU" smtClean="0"/>
              <a:pPr/>
              <a:t>‹#›</a:t>
            </a:fld>
            <a:endParaRPr lang="ru-RU"/>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1306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oogle.ru/imghp?hl=ru&amp;tab=w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6346" y="1340768"/>
            <a:ext cx="6270922" cy="2098226"/>
          </a:xfrm>
        </p:spPr>
        <p:txBody>
          <a:bodyPr>
            <a:normAutofit/>
          </a:bodyPr>
          <a:lstStyle/>
          <a:p>
            <a:r>
              <a:rPr sz="4800" b="1" dirty="0" smtClean="0">
                <a:effectLst>
                  <a:outerShdw blurRad="38100" dist="38100" dir="2700000" algn="tl">
                    <a:srgbClr val="000000">
                      <a:alpha val="43137"/>
                    </a:srgbClr>
                  </a:outerShdw>
                </a:effectLst>
                <a:latin typeface="+mn-lt"/>
              </a:rPr>
              <a:t>Washington D.C.</a:t>
            </a:r>
            <a:endParaRPr lang="ru-RU" sz="4800" b="1" dirty="0">
              <a:effectLst>
                <a:outerShdw blurRad="38100" dist="38100" dir="2700000" algn="tl">
                  <a:srgbClr val="000000">
                    <a:alpha val="43137"/>
                  </a:srgbClr>
                </a:outerShdw>
              </a:effectLst>
              <a:latin typeface="+mn-lt"/>
            </a:endParaRPr>
          </a:p>
        </p:txBody>
      </p:sp>
      <p:sp>
        <p:nvSpPr>
          <p:cNvPr id="4" name="Подзаголовок 2"/>
          <p:cNvSpPr>
            <a:spLocks noGrp="1"/>
          </p:cNvSpPr>
          <p:nvPr>
            <p:ph type="subTitle" idx="1"/>
          </p:nvPr>
        </p:nvSpPr>
        <p:spPr>
          <a:xfrm>
            <a:off x="3654395" y="4198530"/>
            <a:ext cx="4564888" cy="1600200"/>
          </a:xfrm>
        </p:spPr>
        <p:txBody>
          <a:bodyPr/>
          <a:lstStyle/>
          <a:p>
            <a:pPr algn="r"/>
            <a:r>
              <a:rPr lang="en-US" dirty="0" smtClean="0"/>
              <a:t>Student:</a:t>
            </a:r>
            <a:r>
              <a:rPr lang="ru-RU" dirty="0" smtClean="0"/>
              <a:t> </a:t>
            </a:r>
            <a:r>
              <a:rPr lang="en-US" dirty="0" err="1" smtClean="0"/>
              <a:t>Utkina</a:t>
            </a:r>
            <a:r>
              <a:rPr lang="en-US" smtClean="0"/>
              <a:t> Maria</a:t>
            </a:r>
            <a:endParaRPr lang="en-US" dirty="0" smtClean="0"/>
          </a:p>
          <a:p>
            <a:pPr algn="r"/>
            <a:endParaRPr lang="en-US" dirty="0" smtClean="0"/>
          </a:p>
          <a:p>
            <a:pPr algn="r"/>
            <a:r>
              <a:rPr lang="en-US" dirty="0" smtClean="0"/>
              <a:t>Teacher: </a:t>
            </a:r>
            <a:r>
              <a:rPr lang="en-US" dirty="0" err="1" smtClean="0"/>
              <a:t>Aitouganova</a:t>
            </a:r>
            <a:r>
              <a:rPr lang="en-US" dirty="0" smtClean="0"/>
              <a:t> </a:t>
            </a:r>
            <a:r>
              <a:rPr lang="en-US" dirty="0" err="1" smtClean="0"/>
              <a:t>Jh.I</a:t>
            </a:r>
            <a:r>
              <a:rPr lang="en-US" dirty="0" smtClean="0"/>
              <a:t>.</a:t>
            </a:r>
            <a:endParaRPr lang="ru-RU" dirty="0"/>
          </a:p>
        </p:txBody>
      </p:sp>
      <p:sp>
        <p:nvSpPr>
          <p:cNvPr id="5" name="Подзаголовок 2"/>
          <p:cNvSpPr txBox="1"/>
          <p:nvPr/>
        </p:nvSpPr>
        <p:spPr>
          <a:xfrm>
            <a:off x="714155" y="988354"/>
            <a:ext cx="7715304" cy="160020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defRPr/>
            </a:pPr>
            <a:r>
              <a:rPr kumimoji="0" lang="en-US" b="0" i="0" u="none" strike="noStrike" kern="1200" cap="none" spc="0" normalizeH="0" baseline="0" noProof="0" dirty="0" smtClean="0">
                <a:ln>
                  <a:noFill/>
                </a:ln>
                <a:solidFill>
                  <a:schemeClr val="tx2"/>
                </a:solidFill>
                <a:effectLst/>
                <a:uLnTx/>
                <a:uFillTx/>
                <a:latin typeface="+mn-lt"/>
                <a:ea typeface="+mn-ea"/>
                <a:cs typeface="+mn-cs"/>
              </a:rPr>
              <a:t>Kazan</a:t>
            </a:r>
            <a:r>
              <a:rPr kumimoji="0" lang="en-US" b="0" i="0" u="none" strike="noStrike" kern="1200" cap="none" spc="0" normalizeH="0" noProof="0" dirty="0" smtClean="0">
                <a:ln>
                  <a:noFill/>
                </a:ln>
                <a:solidFill>
                  <a:schemeClr val="tx2"/>
                </a:solidFill>
                <a:effectLst/>
                <a:uLnTx/>
                <a:uFillTx/>
                <a:latin typeface="+mn-lt"/>
                <a:ea typeface="+mn-ea"/>
                <a:cs typeface="+mn-cs"/>
              </a:rPr>
              <a:t> State Power Engineering University</a:t>
            </a:r>
            <a:endParaRPr kumimoji="0" lang="ru-RU" b="0"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Box 5"/>
          <p:cNvSpPr txBox="1"/>
          <p:nvPr/>
        </p:nvSpPr>
        <p:spPr>
          <a:xfrm>
            <a:off x="3643306" y="5441603"/>
            <a:ext cx="1415772" cy="369332"/>
          </a:xfrm>
          <a:prstGeom prst="rect">
            <a:avLst/>
          </a:prstGeom>
          <a:noFill/>
        </p:spPr>
        <p:txBody>
          <a:bodyPr wrap="none" rtlCol="0">
            <a:spAutoFit/>
          </a:bodyPr>
          <a:lstStyle/>
          <a:p>
            <a:r>
              <a:rPr lang="de-DE" dirty="0" smtClean="0"/>
              <a:t>Kazan 2019</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200900" cy="1485900"/>
          </a:xfrm>
        </p:spPr>
        <p:txBody>
          <a:bodyPr/>
          <a:lstStyle/>
          <a:p>
            <a:r>
              <a:rPr lang="en-US" dirty="0" smtClean="0"/>
              <a:t>Sources</a:t>
            </a:r>
            <a:r>
              <a:rPr lang="ru-RU" smtClean="0"/>
              <a:t>:</a:t>
            </a:r>
            <a:endParaRPr lang="ru-RU" dirty="0"/>
          </a:p>
        </p:txBody>
      </p:sp>
      <p:sp>
        <p:nvSpPr>
          <p:cNvPr id="3" name="Объект 2"/>
          <p:cNvSpPr>
            <a:spLocks noGrp="1"/>
          </p:cNvSpPr>
          <p:nvPr>
            <p:ph idx="1"/>
          </p:nvPr>
        </p:nvSpPr>
        <p:spPr>
          <a:xfrm>
            <a:off x="539552" y="756913"/>
            <a:ext cx="7200900" cy="3581400"/>
          </a:xfrm>
        </p:spPr>
        <p:txBody>
          <a:bodyPr/>
          <a:lstStyle/>
          <a:p>
            <a:r>
              <a:rPr lang="en-US" dirty="0" smtClean="0">
                <a:hlinkClick r:id="rId3"/>
              </a:rPr>
              <a:t>https</a:t>
            </a:r>
            <a:r>
              <a:rPr lang="en-US" dirty="0">
                <a:hlinkClick r:id="rId3"/>
              </a:rPr>
              <a:t>://ru.wikipedia.org/wiki</a:t>
            </a:r>
            <a:r>
              <a:rPr lang="en-US" dirty="0" smtClean="0">
                <a:hlinkClick r:id="rId3"/>
              </a:rPr>
              <a:t>/</a:t>
            </a:r>
            <a:endParaRPr lang="en-US" dirty="0" smtClean="0"/>
          </a:p>
          <a:p>
            <a:r>
              <a:rPr lang="en-US" dirty="0">
                <a:hlinkClick r:id="rId4"/>
              </a:rPr>
              <a:t>https://</a:t>
            </a:r>
            <a:r>
              <a:rPr lang="en-US" dirty="0" smtClean="0">
                <a:hlinkClick r:id="rId4"/>
              </a:rPr>
              <a:t>www.google.ru/imghp?hl=ru&amp;tab=wi</a:t>
            </a:r>
            <a:endParaRPr lang="ru-RU" dirty="0" smtClean="0"/>
          </a:p>
          <a:p>
            <a:r>
              <a:rPr lang="en-US" dirty="0" err="1"/>
              <a:t>Aitouganova</a:t>
            </a:r>
            <a:r>
              <a:rPr lang="en-US" dirty="0"/>
              <a:t> </a:t>
            </a:r>
            <a:r>
              <a:rPr lang="en-US" dirty="0" err="1" smtClean="0"/>
              <a:t>Jh.I.’s</a:t>
            </a:r>
            <a:r>
              <a:rPr lang="en-US" dirty="0" smtClean="0"/>
              <a:t> collection </a:t>
            </a:r>
            <a:r>
              <a:rPr lang="en-US" dirty="0"/>
              <a:t>of oral topics</a:t>
            </a:r>
            <a:endParaRPr lang="ru-RU"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548680"/>
            <a:ext cx="6984776" cy="5416868"/>
          </a:xfrm>
          <a:prstGeom prst="rect">
            <a:avLst/>
          </a:prstGeom>
          <a:noFill/>
        </p:spPr>
        <p:txBody>
          <a:bodyPr wrap="square" rtlCol="0">
            <a:spAutoFit/>
          </a:bodyPr>
          <a:lstStyle/>
          <a:p>
            <a:r>
              <a:rPr lang="en-US" sz="3200" b="1" u="sng" dirty="0" smtClean="0"/>
              <a:t>Target</a:t>
            </a:r>
            <a:r>
              <a:rPr lang="en-US" sz="3200" dirty="0" smtClean="0"/>
              <a:t>: tell about Washington</a:t>
            </a:r>
          </a:p>
          <a:p>
            <a:pPr lvl="0" defTabSz="914400">
              <a:spcBef>
                <a:spcPts val="580"/>
              </a:spcBef>
              <a:buClr>
                <a:schemeClr val="accent1"/>
              </a:buClr>
              <a:buSzPct val="85000"/>
              <a:defRPr/>
            </a:pPr>
            <a:r>
              <a:rPr lang="en-US" sz="3200" b="1" u="sng" dirty="0" smtClean="0"/>
              <a:t>Tasks:</a:t>
            </a:r>
          </a:p>
          <a:p>
            <a:pPr marL="342900" lvl="0" indent="-342900" defTabSz="914400">
              <a:spcBef>
                <a:spcPts val="580"/>
              </a:spcBef>
              <a:buClr>
                <a:schemeClr val="accent1"/>
              </a:buClr>
              <a:buSzPct val="85000"/>
              <a:buFont typeface="+mj-lt"/>
              <a:buAutoNum type="arabicPeriod"/>
              <a:defRPr/>
            </a:pPr>
            <a:r>
              <a:rPr lang="en-US" sz="3200" dirty="0" smtClean="0"/>
              <a:t>Information about the capital</a:t>
            </a:r>
            <a:endParaRPr lang="ru-RU" sz="3200" dirty="0" smtClean="0"/>
          </a:p>
          <a:p>
            <a:pPr marL="342900" lvl="0" indent="-342900" defTabSz="914400">
              <a:spcBef>
                <a:spcPts val="580"/>
              </a:spcBef>
              <a:buClr>
                <a:schemeClr val="accent1"/>
              </a:buClr>
              <a:buSzPct val="85000"/>
              <a:buFont typeface="+mj-lt"/>
              <a:buAutoNum type="arabicPeriod"/>
              <a:defRPr/>
            </a:pPr>
            <a:r>
              <a:rPr lang="en-US" sz="3200" dirty="0"/>
              <a:t>The White House</a:t>
            </a:r>
            <a:endParaRPr lang="en-US" sz="3200" dirty="0" smtClean="0"/>
          </a:p>
          <a:p>
            <a:pPr marL="342900" lvl="0" indent="-342900" defTabSz="914400">
              <a:spcBef>
                <a:spcPts val="580"/>
              </a:spcBef>
              <a:buClr>
                <a:schemeClr val="accent1"/>
              </a:buClr>
              <a:buSzPct val="85000"/>
              <a:buFont typeface="+mj-lt"/>
              <a:buAutoNum type="arabicPeriod"/>
              <a:defRPr/>
            </a:pPr>
            <a:r>
              <a:rPr lang="en-US" sz="3200" dirty="0" smtClean="0"/>
              <a:t>The Capitol</a:t>
            </a:r>
            <a:endParaRPr lang="en-US" sz="3200" dirty="0"/>
          </a:p>
          <a:p>
            <a:pPr marL="342900" lvl="0" indent="-342900" defTabSz="914400">
              <a:spcBef>
                <a:spcPts val="580"/>
              </a:spcBef>
              <a:buClr>
                <a:schemeClr val="accent1"/>
              </a:buClr>
              <a:buSzPct val="85000"/>
              <a:buFont typeface="+mj-lt"/>
              <a:buAutoNum type="arabicPeriod"/>
              <a:defRPr/>
            </a:pPr>
            <a:r>
              <a:rPr lang="en-US" sz="3200" dirty="0"/>
              <a:t>The Library of </a:t>
            </a:r>
            <a:r>
              <a:rPr lang="en-US" sz="3200" dirty="0" smtClean="0"/>
              <a:t>Congress</a:t>
            </a:r>
            <a:endParaRPr lang="ru-RU" sz="3200" dirty="0" smtClean="0"/>
          </a:p>
          <a:p>
            <a:pPr marL="342900" lvl="0" indent="-342900" defTabSz="914400">
              <a:spcBef>
                <a:spcPts val="580"/>
              </a:spcBef>
              <a:buClr>
                <a:schemeClr val="accent1"/>
              </a:buClr>
              <a:buSzPct val="85000"/>
              <a:buFont typeface="+mj-lt"/>
              <a:buAutoNum type="arabicPeriod"/>
              <a:defRPr/>
            </a:pPr>
            <a:r>
              <a:rPr lang="en-US" sz="3200" dirty="0"/>
              <a:t>The National Gallery of </a:t>
            </a:r>
            <a:r>
              <a:rPr lang="en-US" sz="3200" dirty="0" smtClean="0"/>
              <a:t>Art</a:t>
            </a:r>
          </a:p>
          <a:p>
            <a:pPr marL="342900" lvl="0" indent="-342900" defTabSz="914400">
              <a:spcBef>
                <a:spcPts val="580"/>
              </a:spcBef>
              <a:buClr>
                <a:schemeClr val="accent1"/>
              </a:buClr>
              <a:buSzPct val="85000"/>
              <a:buFont typeface="+mj-lt"/>
              <a:buAutoNum type="arabicPeriod"/>
              <a:defRPr/>
            </a:pPr>
            <a:r>
              <a:rPr lang="en-US" sz="3200" dirty="0" smtClean="0"/>
              <a:t>Washington Monument</a:t>
            </a:r>
            <a:endParaRPr lang="ru-RU" sz="3200" dirty="0" smtClean="0"/>
          </a:p>
          <a:p>
            <a:pPr marL="342900" lvl="0" indent="-342900" defTabSz="914400">
              <a:spcBef>
                <a:spcPts val="580"/>
              </a:spcBef>
              <a:buClr>
                <a:schemeClr val="accent1"/>
              </a:buClr>
              <a:buSzPct val="85000"/>
              <a:buFont typeface="+mj-lt"/>
              <a:buAutoNum type="arabicPeriod"/>
              <a:defRPr/>
            </a:pPr>
            <a:r>
              <a:rPr lang="en-US" sz="3200" dirty="0"/>
              <a:t>Lincoln memorial</a:t>
            </a:r>
          </a:p>
          <a:p>
            <a:endParaRPr lang="ru-RU" dirty="0"/>
          </a:p>
        </p:txBody>
      </p:sp>
    </p:spTree>
    <p:extLst>
      <p:ext uri="{BB962C8B-B14F-4D97-AF65-F5344CB8AC3E}">
        <p14:creationId xmlns:p14="http://schemas.microsoft.com/office/powerpoint/2010/main" val="421320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0503"/>
            <a:ext cx="7200900" cy="1485900"/>
          </a:xfrm>
        </p:spPr>
        <p:txBody>
          <a:bodyPr/>
          <a:lstStyle/>
          <a:p>
            <a:r>
              <a:rPr lang="en-US" dirty="0" smtClean="0">
                <a:effectLst>
                  <a:outerShdw blurRad="38100" dist="38100" dir="2700000" algn="tl">
                    <a:srgbClr val="000000">
                      <a:alpha val="43137"/>
                    </a:srgbClr>
                  </a:outerShdw>
                </a:effectLst>
              </a:rPr>
              <a:t>Information</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9552" y="1052736"/>
            <a:ext cx="8460432" cy="3581400"/>
          </a:xfrm>
        </p:spPr>
        <p:txBody>
          <a:bodyPr>
            <a:normAutofit/>
          </a:bodyPr>
          <a:lstStyle/>
          <a:p>
            <a:r>
              <a:rPr lang="en-US" sz="2400" dirty="0" smtClean="0"/>
              <a:t>Washington is the capital of the United States of America. The official name is district of Columbia</a:t>
            </a:r>
            <a:r>
              <a:rPr lang="en-US" sz="2400" dirty="0"/>
              <a:t>. Its population is over 702000. It’s the world’s largest one-industry city. And that industry is government. </a:t>
            </a:r>
            <a:r>
              <a:rPr lang="en-US" sz="2400" dirty="0" smtClean="0"/>
              <a:t>The city of Washington was founded in 1791 and named after George Washington, the first American President.</a:t>
            </a:r>
            <a:r>
              <a:rPr lang="en-US" sz="2400" dirty="0"/>
              <a:t> </a:t>
            </a:r>
            <a:endParaRPr lang="ru-RU" dirty="0"/>
          </a:p>
        </p:txBody>
      </p:sp>
      <p:pic>
        <p:nvPicPr>
          <p:cNvPr id="1026" name="Picture 2" descr="Flag of Washington, 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645024"/>
            <a:ext cx="4824536" cy="2412269"/>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6156176" y="3672447"/>
            <a:ext cx="2425410" cy="24254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268760"/>
            <a:ext cx="184731" cy="369332"/>
          </a:xfrm>
          <a:prstGeom prst="rect">
            <a:avLst/>
          </a:prstGeom>
          <a:noFill/>
        </p:spPr>
        <p:txBody>
          <a:bodyPr wrap="none" rtlCol="0">
            <a:spAutoFit/>
          </a:bodyPr>
          <a:lstStyle/>
          <a:p>
            <a:endParaRPr lang="ru-RU" dirty="0"/>
          </a:p>
        </p:txBody>
      </p:sp>
      <p:sp>
        <p:nvSpPr>
          <p:cNvPr id="3" name="TextBox 2"/>
          <p:cNvSpPr txBox="1"/>
          <p:nvPr/>
        </p:nvSpPr>
        <p:spPr>
          <a:xfrm>
            <a:off x="587040" y="826875"/>
            <a:ext cx="8556959" cy="3416320"/>
          </a:xfrm>
          <a:prstGeom prst="rect">
            <a:avLst/>
          </a:prstGeom>
          <a:noFill/>
        </p:spPr>
        <p:txBody>
          <a:bodyPr wrap="square" rtlCol="0">
            <a:spAutoFit/>
          </a:bodyPr>
          <a:lstStyle/>
          <a:p>
            <a:r>
              <a:rPr lang="en-US" sz="2400" dirty="0"/>
              <a:t>The White House is the official residence of the President of the United States. It is the oldest public building in Washington. Today, the White House is one of the most popular places for tourists in the United States. There are more than hundred rooms in the White House</a:t>
            </a:r>
            <a:r>
              <a:rPr lang="en-US" sz="2400" dirty="0" smtClean="0"/>
              <a:t>.</a:t>
            </a:r>
            <a:r>
              <a:rPr lang="ru-RU" sz="2400" dirty="0" smtClean="0"/>
              <a:t> </a:t>
            </a:r>
            <a:r>
              <a:rPr lang="en-US" sz="2400" dirty="0"/>
              <a:t>The mansion is a six-</a:t>
            </a:r>
            <a:r>
              <a:rPr lang="en-US" sz="2400" dirty="0" err="1"/>
              <a:t>storey</a:t>
            </a:r>
            <a:r>
              <a:rPr lang="en-US" sz="2400" dirty="0"/>
              <a:t> building: its two floors are ground floors; two more are for public receptions and the rest two are for the family of the incumbent President</a:t>
            </a:r>
            <a:r>
              <a:rPr lang="en-US" sz="2400" dirty="0" smtClean="0"/>
              <a:t>.</a:t>
            </a:r>
            <a:r>
              <a:rPr lang="ru-RU" sz="2400" dirty="0" smtClean="0"/>
              <a:t> </a:t>
            </a:r>
            <a:r>
              <a:rPr lang="en-US" sz="2400" dirty="0"/>
              <a:t>The White House is surrounded by a beautiful green </a:t>
            </a:r>
            <a:r>
              <a:rPr lang="en-US" sz="2400" dirty="0" smtClean="0"/>
              <a:t>park</a:t>
            </a:r>
            <a:r>
              <a:rPr lang="ru-RU" sz="2400" dirty="0" smtClean="0"/>
              <a:t>.</a:t>
            </a:r>
            <a:endParaRPr lang="ru-RU" sz="2400" dirty="0"/>
          </a:p>
        </p:txBody>
      </p:sp>
      <p:sp>
        <p:nvSpPr>
          <p:cNvPr id="4" name="TextBox 3"/>
          <p:cNvSpPr txBox="1"/>
          <p:nvPr/>
        </p:nvSpPr>
        <p:spPr>
          <a:xfrm>
            <a:off x="587041" y="25735"/>
            <a:ext cx="4208203" cy="769441"/>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The White House</a:t>
            </a:r>
            <a:endParaRPr lang="ru-RU" sz="4400" dirty="0">
              <a:effectLst>
                <a:outerShdw blurRad="38100" dist="38100" dir="2700000" algn="tl">
                  <a:srgbClr val="000000">
                    <a:alpha val="43137"/>
                  </a:srgbClr>
                </a:outerShdw>
              </a:effectLst>
            </a:endParaRPr>
          </a:p>
        </p:txBody>
      </p:sp>
      <p:pic>
        <p:nvPicPr>
          <p:cNvPr id="1026" name="Picture 2" descr="https://incomartour.com.ua/mediafiles/images/places/20180325110625/whitehouse%2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244" y="3915121"/>
            <a:ext cx="4320480" cy="2910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ripsavvy.com/thmb/g8WRt2uf29836sH6VRDgxiriylc=/800x536/filters:fill(auto,1)/DSC_1675-56a234495f9b58b7d0c7dac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19" y="4173131"/>
            <a:ext cx="3693446" cy="247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9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265" y="0"/>
            <a:ext cx="7200900" cy="1485900"/>
          </a:xfrm>
        </p:spPr>
        <p:txBody>
          <a:bodyPr/>
          <a:lstStyle/>
          <a:p>
            <a:r>
              <a:rPr lang="en-US" dirty="0" smtClean="0">
                <a:effectLst>
                  <a:outerShdw blurRad="38100" dist="38100" dir="2700000" algn="tl">
                    <a:srgbClr val="000000">
                      <a:alpha val="43137"/>
                    </a:srgbClr>
                  </a:outerShdw>
                </a:effectLst>
              </a:rPr>
              <a:t>The Capitol</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07341" y="908720"/>
            <a:ext cx="8676456" cy="2232248"/>
          </a:xfrm>
        </p:spPr>
        <p:txBody>
          <a:bodyPr>
            <a:noAutofit/>
          </a:bodyPr>
          <a:lstStyle/>
          <a:p>
            <a:r>
              <a:rPr lang="en-US" sz="2400" dirty="0"/>
              <a:t>Washington is one of the most beautiful and unusual cities in the United States. In the very center of it rises the huge dome of the Capitol – a big white dome standing on a circle of pillars</a:t>
            </a:r>
            <a:r>
              <a:rPr lang="en-US" sz="2400" dirty="0" smtClean="0"/>
              <a:t>.</a:t>
            </a:r>
            <a:r>
              <a:rPr lang="en-US" sz="2400" dirty="0"/>
              <a:t> The Capitol was founded in 1823</a:t>
            </a:r>
            <a:r>
              <a:rPr lang="en-US" sz="2400" dirty="0" smtClean="0"/>
              <a:t>. </a:t>
            </a:r>
            <a:r>
              <a:rPr lang="en-US" sz="2400" dirty="0"/>
              <a:t>The 535 members of the Congress meet here to discuss the nation’s affairs. It’s easy to get lost in this huge building, full of paintings and </a:t>
            </a:r>
            <a:r>
              <a:rPr lang="en-US" sz="2400" dirty="0" smtClean="0"/>
              <a:t>statues. </a:t>
            </a:r>
            <a:endParaRPr lang="ru-RU" sz="2400" dirty="0"/>
          </a:p>
        </p:txBody>
      </p:sp>
      <p:pic>
        <p:nvPicPr>
          <p:cNvPr id="4" name="Рисунок 3"/>
          <p:cNvPicPr>
            <a:picLocks noChangeAspect="1"/>
          </p:cNvPicPr>
          <p:nvPr/>
        </p:nvPicPr>
        <p:blipFill>
          <a:blip r:embed="rId2"/>
          <a:stretch>
            <a:fillRect/>
          </a:stretch>
        </p:blipFill>
        <p:spPr>
          <a:xfrm>
            <a:off x="3851920" y="3785084"/>
            <a:ext cx="5112568" cy="2875820"/>
          </a:xfrm>
          <a:prstGeom prst="rect">
            <a:avLst/>
          </a:prstGeom>
        </p:spPr>
      </p:pic>
      <p:pic>
        <p:nvPicPr>
          <p:cNvPr id="6" name="Рисунок 5"/>
          <p:cNvPicPr>
            <a:picLocks noChangeAspect="1"/>
          </p:cNvPicPr>
          <p:nvPr/>
        </p:nvPicPr>
        <p:blipFill>
          <a:blip r:embed="rId3"/>
          <a:stretch>
            <a:fillRect/>
          </a:stretch>
        </p:blipFill>
        <p:spPr>
          <a:xfrm>
            <a:off x="1115616" y="3609641"/>
            <a:ext cx="2272950" cy="3051263"/>
          </a:xfrm>
          <a:prstGeom prst="rect">
            <a:avLst/>
          </a:prstGeom>
        </p:spPr>
      </p:pic>
    </p:spTree>
    <p:extLst>
      <p:ext uri="{BB962C8B-B14F-4D97-AF65-F5344CB8AC3E}">
        <p14:creationId xmlns:p14="http://schemas.microsoft.com/office/powerpoint/2010/main" val="3840694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200900" cy="1485900"/>
          </a:xfrm>
        </p:spPr>
        <p:txBody>
          <a:bodyPr>
            <a:normAutofit/>
          </a:bodyPr>
          <a:lstStyle/>
          <a:p>
            <a:r>
              <a:rPr lang="en-US" dirty="0" smtClean="0">
                <a:effectLst>
                  <a:outerShdw blurRad="38100" dist="38100" dir="2700000" algn="tl">
                    <a:srgbClr val="000000">
                      <a:alpha val="43137"/>
                    </a:srgbClr>
                  </a:outerShdw>
                </a:effectLst>
              </a:rPr>
              <a:t>The</a:t>
            </a:r>
            <a:r>
              <a:rPr lang="en-US" dirty="0" smtClean="0"/>
              <a:t> </a:t>
            </a:r>
            <a:r>
              <a:rPr lang="en-US" dirty="0">
                <a:effectLst>
                  <a:outerShdw blurRad="38100" dist="38100" dir="2700000" algn="tl">
                    <a:srgbClr val="000000">
                      <a:alpha val="43137"/>
                    </a:srgbClr>
                  </a:outerShdw>
                </a:effectLst>
              </a:rPr>
              <a:t>Library of Congress</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499992" y="1447800"/>
            <a:ext cx="4032448" cy="5365576"/>
          </a:xfrm>
        </p:spPr>
        <p:txBody>
          <a:bodyPr>
            <a:normAutofit/>
          </a:bodyPr>
          <a:lstStyle/>
          <a:p>
            <a:r>
              <a:rPr lang="en-US" sz="2400" dirty="0"/>
              <a:t>Not far from the Capitol is the Library of Congress, the largest library in the </a:t>
            </a:r>
            <a:r>
              <a:rPr lang="en-US" sz="2400" dirty="0" smtClean="0"/>
              <a:t>States. </a:t>
            </a:r>
            <a:r>
              <a:rPr lang="en-US" sz="2400" dirty="0"/>
              <a:t>It was founded on April 24, </a:t>
            </a:r>
            <a:r>
              <a:rPr lang="en-US" sz="2400" dirty="0" smtClean="0"/>
              <a:t>1800. It </a:t>
            </a:r>
            <a:r>
              <a:rPr lang="en-US" sz="2400" dirty="0"/>
              <a:t>contains more than 13 million books, more than 19 million manuscripts, including the personal papers of the US presidents</a:t>
            </a:r>
            <a:r>
              <a:rPr lang="en-US" sz="2400" dirty="0" smtClean="0"/>
              <a:t>. </a:t>
            </a:r>
            <a:endParaRPr lang="ru-RU" sz="2400" dirty="0"/>
          </a:p>
        </p:txBody>
      </p:sp>
      <p:pic>
        <p:nvPicPr>
          <p:cNvPr id="6" name="Picture 2" descr="C:\Users\дом\Desktop\Library-of-Congress-TJ-Building.png"/>
          <p:cNvPicPr>
            <a:picLocks noChangeAspect="1" noChangeArrowheads="1"/>
          </p:cNvPicPr>
          <p:nvPr/>
        </p:nvPicPr>
        <p:blipFill>
          <a:blip r:embed="rId2" cstate="email"/>
          <a:srcRect/>
          <a:stretch>
            <a:fillRect/>
          </a:stretch>
        </p:blipFill>
        <p:spPr bwMode="auto">
          <a:xfrm>
            <a:off x="752755" y="1447800"/>
            <a:ext cx="3571900" cy="2450470"/>
          </a:xfrm>
          <a:prstGeom prst="rect">
            <a:avLst/>
          </a:prstGeom>
          <a:ln>
            <a:noFill/>
          </a:ln>
          <a:effectLst>
            <a:outerShdw blurRad="292100" dist="139700" dir="2700000" algn="tl" rotWithShape="0">
              <a:srgbClr val="333333">
                <a:alpha val="65000"/>
              </a:srgbClr>
            </a:outerShdw>
          </a:effectLst>
        </p:spPr>
      </p:pic>
      <p:pic>
        <p:nvPicPr>
          <p:cNvPr id="8" name="Picture 3" descr="C:\Users\дом\Desktop\library-of-congress-main-reading-room-washington-dc-usa-10173742-58eadbea3df78c5162a0c8bc.jpg"/>
          <p:cNvPicPr>
            <a:picLocks noChangeAspect="1" noChangeArrowheads="1"/>
          </p:cNvPicPr>
          <p:nvPr/>
        </p:nvPicPr>
        <p:blipFill>
          <a:blip r:embed="rId3" cstate="email"/>
          <a:srcRect/>
          <a:stretch>
            <a:fillRect/>
          </a:stretch>
        </p:blipFill>
        <p:spPr bwMode="auto">
          <a:xfrm>
            <a:off x="795283" y="4077072"/>
            <a:ext cx="3529372" cy="23161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880" y="0"/>
            <a:ext cx="7200900" cy="1485900"/>
          </a:xfrm>
        </p:spPr>
        <p:txBody>
          <a:bodyPr/>
          <a:lstStyle/>
          <a:p>
            <a:r>
              <a:rPr lang="en-US" dirty="0">
                <a:effectLst>
                  <a:outerShdw blurRad="38100" dist="38100" dir="2700000" algn="tl">
                    <a:srgbClr val="000000">
                      <a:alpha val="43137"/>
                    </a:srgbClr>
                  </a:outerShdw>
                </a:effectLst>
              </a:rPr>
              <a:t>The National Gallery of Art</a:t>
            </a:r>
            <a:endParaRPr lang="ru-RU" dirty="0">
              <a:effectLst>
                <a:outerShdw blurRad="38100" dist="38100" dir="2700000" algn="tl">
                  <a:srgbClr val="000000">
                    <a:alpha val="43137"/>
                  </a:srgbClr>
                </a:outerShdw>
              </a:effectLst>
            </a:endParaRPr>
          </a:p>
        </p:txBody>
      </p:sp>
      <p:sp>
        <p:nvSpPr>
          <p:cNvPr id="4" name="Объект 3"/>
          <p:cNvSpPr>
            <a:spLocks noGrp="1"/>
          </p:cNvSpPr>
          <p:nvPr>
            <p:ph idx="1"/>
          </p:nvPr>
        </p:nvSpPr>
        <p:spPr>
          <a:xfrm>
            <a:off x="514744" y="620688"/>
            <a:ext cx="8629256" cy="3581400"/>
          </a:xfrm>
        </p:spPr>
        <p:txBody>
          <a:bodyPr>
            <a:normAutofit fontScale="92500" lnSpcReduction="10000"/>
          </a:bodyPr>
          <a:lstStyle/>
          <a:p>
            <a:r>
              <a:rPr lang="en-US" sz="2400" dirty="0" smtClean="0"/>
              <a:t>The National Gallery of Art is </a:t>
            </a:r>
            <a:r>
              <a:rPr lang="en-US" sz="2400" dirty="0"/>
              <a:t>one of the largest art museums in the world. </a:t>
            </a:r>
            <a:r>
              <a:rPr lang="en-US" sz="2400" dirty="0" smtClean="0"/>
              <a:t>It is </a:t>
            </a:r>
            <a:r>
              <a:rPr lang="en-US" sz="2400" dirty="0"/>
              <a:t>on the National Mall near the Capitol and features works of American and European art. The National Gallery of Arts contains art collections by the great masters of the 14th to 18th centuries. The Sculpture Garden contains plantings of Native American species of canopy and flowering trees, shrubs, ground covers, and perennials. Addition to the complex is the National Gallery of Art Sculpture Garden. Completed and opened to the public on May 23, 1999, the location provides an outdoor setting for exhibiting a number of pieces from the Museum's contemporary sculpture collection.</a:t>
            </a:r>
            <a:endParaRPr lang="ru-RU" sz="2400" dirty="0"/>
          </a:p>
          <a:p>
            <a:endParaRPr lang="ru-RU" dirty="0"/>
          </a:p>
        </p:txBody>
      </p:sp>
      <p:pic>
        <p:nvPicPr>
          <p:cNvPr id="4098" name="Picture 2" descr="ÐÐ°ÑÑÐ¸Ð½ÐºÐ¸ Ð¿Ð¾ Ð·Ð°Ð¿ÑÐ¾ÑÑ The National Gallery of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317" y="3995564"/>
            <a:ext cx="3735758" cy="27644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3/30/Nga%2C_cortile_ovest.JPG/1280px-Nga%2C_cortile_ov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965507"/>
            <a:ext cx="3685947" cy="2764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266"/>
            <a:ext cx="7772400" cy="1143000"/>
          </a:xfrm>
        </p:spPr>
        <p:txBody>
          <a:bodyPr/>
          <a:lstStyle/>
          <a:p>
            <a:r>
              <a:rPr lang="en-US" dirty="0" smtClean="0">
                <a:effectLst>
                  <a:outerShdw blurRad="38100" dist="38100" dir="2700000" algn="tl">
                    <a:srgbClr val="000000">
                      <a:alpha val="43137"/>
                    </a:srgbClr>
                  </a:outerShdw>
                </a:effectLst>
              </a:rPr>
              <a:t>Washington Monument</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9552" y="4293096"/>
            <a:ext cx="8604448" cy="3779912"/>
          </a:xfrm>
        </p:spPr>
        <p:txBody>
          <a:bodyPr>
            <a:normAutofit/>
          </a:bodyPr>
          <a:lstStyle/>
          <a:p>
            <a:r>
              <a:rPr lang="en-US" sz="2400" dirty="0" smtClean="0"/>
              <a:t>Washington monument-lined with Maryland marble granite obelisk height of 169 meters and a mass of 91 thousand tons, was erected in 1848-1884 in Washington, between the White </a:t>
            </a:r>
            <a:r>
              <a:rPr lang="en-US" sz="2400" dirty="0"/>
              <a:t>house and Capitol, designed by Robert mills as a monument to the first President of the United States, George Washington.</a:t>
            </a:r>
            <a:r>
              <a:rPr lang="ru-RU" sz="2400" dirty="0"/>
              <a:t> </a:t>
            </a:r>
          </a:p>
        </p:txBody>
      </p:sp>
      <p:pic>
        <p:nvPicPr>
          <p:cNvPr id="6" name="Picture 2" descr="C:\Users\дом\Desktop\Wash-mon-57990b3e3df78c3276b8ec3e.jpg"/>
          <p:cNvPicPr>
            <a:picLocks noChangeAspect="1" noChangeArrowheads="1"/>
          </p:cNvPicPr>
          <p:nvPr/>
        </p:nvPicPr>
        <p:blipFill>
          <a:blip r:embed="rId3" cstate="email"/>
          <a:srcRect/>
          <a:stretch>
            <a:fillRect/>
          </a:stretch>
        </p:blipFill>
        <p:spPr bwMode="auto">
          <a:xfrm>
            <a:off x="2428910" y="980728"/>
            <a:ext cx="4789100" cy="298268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0245"/>
            <a:ext cx="7772400" cy="1143000"/>
          </a:xfrm>
        </p:spPr>
        <p:txBody>
          <a:bodyPr/>
          <a:lstStyle/>
          <a:p>
            <a:r>
              <a:rPr lang="en-US" dirty="0" smtClean="0">
                <a:effectLst>
                  <a:outerShdw blurRad="38100" dist="38100" dir="2700000" algn="tl">
                    <a:srgbClr val="000000">
                      <a:alpha val="43137"/>
                    </a:srgbClr>
                  </a:outerShdw>
                </a:effectLst>
              </a:rPr>
              <a:t>Lincoln memorial</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9552" y="1447800"/>
            <a:ext cx="8280920" cy="4986368"/>
          </a:xfrm>
        </p:spPr>
        <p:txBody>
          <a:bodyPr>
            <a:normAutofit/>
          </a:bodyPr>
          <a:lstStyle/>
          <a:p>
            <a:pPr algn="ctr"/>
            <a:r>
              <a:rPr lang="en-US" sz="2400" dirty="0" smtClean="0"/>
              <a:t>Lincoln memorial is a memorial located on the national Mall in Central Washington. It was built in honor of the sixteenth US President Abraham Lincoln. His presidency was during the Civil war (1861-1865). The memorial, erected in 1914-1922, symbolizes Lincoln's belief that all people should be free. Compositionally, the building symbolizes the Union</a:t>
            </a:r>
            <a:r>
              <a:rPr lang="en-US" sz="2300" dirty="0" smtClean="0"/>
              <a:t>. </a:t>
            </a:r>
            <a:endParaRPr lang="ru-RU" sz="2300" dirty="0"/>
          </a:p>
        </p:txBody>
      </p:sp>
      <p:pic>
        <p:nvPicPr>
          <p:cNvPr id="3074" name="Picture 2" descr="C:\Users\дом\Desktop\lincoln_memorial_twilight.jpg"/>
          <p:cNvPicPr>
            <a:picLocks noChangeAspect="1" noChangeArrowheads="1"/>
          </p:cNvPicPr>
          <p:nvPr/>
        </p:nvPicPr>
        <p:blipFill>
          <a:blip r:embed="rId2" cstate="email"/>
          <a:srcRect/>
          <a:stretch>
            <a:fillRect/>
          </a:stretch>
        </p:blipFill>
        <p:spPr bwMode="auto">
          <a:xfrm>
            <a:off x="4319878" y="4221088"/>
            <a:ext cx="4500594" cy="1933849"/>
          </a:xfrm>
          <a:prstGeom prst="rect">
            <a:avLst/>
          </a:prstGeom>
          <a:ln>
            <a:noFill/>
          </a:ln>
          <a:effectLst>
            <a:outerShdw blurRad="292100" dist="139700" dir="2700000" algn="tl" rotWithShape="0">
              <a:srgbClr val="333333">
                <a:alpha val="65000"/>
              </a:srgbClr>
            </a:outerShdw>
          </a:effectLst>
        </p:spPr>
      </p:pic>
      <p:pic>
        <p:nvPicPr>
          <p:cNvPr id="3076" name="Picture 4" descr="C:\Users\дом\Desktop\Lincoln_Memorial_overhead.jpg"/>
          <p:cNvPicPr>
            <a:picLocks noChangeAspect="1" noChangeArrowheads="1"/>
          </p:cNvPicPr>
          <p:nvPr/>
        </p:nvPicPr>
        <p:blipFill>
          <a:blip r:embed="rId3" cstate="email"/>
          <a:srcRect/>
          <a:stretch>
            <a:fillRect/>
          </a:stretch>
        </p:blipFill>
        <p:spPr bwMode="auto">
          <a:xfrm>
            <a:off x="1043608" y="4221088"/>
            <a:ext cx="2967839" cy="193384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TM10001105[[fn=Урожай]]</Template>
  <TotalTime>159</TotalTime>
  <Words>570</Words>
  <Application>Microsoft Office PowerPoint</Application>
  <PresentationFormat>Экран (4:3)</PresentationFormat>
  <Paragraphs>35</Paragraphs>
  <Slides>10</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Calibri</vt:lpstr>
      <vt:lpstr>Franklin Gothic Book</vt:lpstr>
      <vt:lpstr>Wingdings 2</vt:lpstr>
      <vt:lpstr>Crop</vt:lpstr>
      <vt:lpstr>Washington D.C.</vt:lpstr>
      <vt:lpstr>Презентация PowerPoint</vt:lpstr>
      <vt:lpstr>Information</vt:lpstr>
      <vt:lpstr>Презентация PowerPoint</vt:lpstr>
      <vt:lpstr>The Capitol</vt:lpstr>
      <vt:lpstr>The Library of Congress</vt:lpstr>
      <vt:lpstr>The National Gallery of Art</vt:lpstr>
      <vt:lpstr>Washington Monument</vt:lpstr>
      <vt:lpstr>Lincoln memorial</vt:lpstr>
      <vt:lpstr>Sources:</vt:lpstr>
    </vt:vector>
  </TitlesOfParts>
  <Company>UralSOFT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HP</cp:lastModifiedBy>
  <cp:revision>121</cp:revision>
  <dcterms:created xsi:type="dcterms:W3CDTF">2018-04-08T19:34:00Z</dcterms:created>
  <dcterms:modified xsi:type="dcterms:W3CDTF">2019-05-06T19:52:44Z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1049-10.2.0.6051</vt:lpwstr>
  </property>
</Properties>
</file>